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Default Extension="xx&amp;_nc_gid=V3Ov70bP0GPWfLdZPErhdg&amp;_nc_ss=7b2a8&amp;oh=00_AQLqSCvccAjm5Y5EhH4EhIsJVKsIuQD932owkRyNgGUuJg&amp;oe=6AA4D9F6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notesSlides/notesSlide9.xml" ContentType="application/vnd.openxmlformats-officedocument.presentationml.notesSlide+xml"/>
  <Override PartName="/ppt/charts/chart6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7.xml" ContentType="application/vnd.openxmlformats-officedocument.drawingml.chart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notesSlides/notesSlide16.xml" ContentType="application/vnd.openxmlformats-officedocument.presentationml.notesSlide+xml"/>
  <Override PartName="/ppt/charts/chart10.xml" ContentType="application/vnd.openxmlformats-officedocument.drawingml.chart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rts/chart11.xml" ContentType="application/vnd.openxmlformats-officedocument.drawingml.chart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charts/chart12.xml" ContentType="application/vnd.openxmlformats-officedocument.drawingml.chart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6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9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303" r:id="rId26"/>
    <p:sldId id="293" r:id="rId27"/>
    <p:sldId id="294" r:id="rId28"/>
    <p:sldId id="295" r:id="rId29"/>
    <p:sldId id="285" r:id="rId30"/>
    <p:sldId id="286" r:id="rId31"/>
    <p:sldId id="287" r:id="rId32"/>
    <p:sldId id="284" r:id="rId33"/>
    <p:sldId id="288" r:id="rId34"/>
    <p:sldId id="289" r:id="rId35"/>
    <p:sldId id="290" r:id="rId36"/>
    <p:sldId id="291" r:id="rId37"/>
    <p:sldId id="292" r:id="rId38"/>
    <p:sldId id="296" r:id="rId39"/>
    <p:sldId id="297" r:id="rId40"/>
    <p:sldId id="298" r:id="rId41"/>
    <p:sldId id="299" r:id="rId42"/>
    <p:sldId id="300" r:id="rId43"/>
    <p:sldId id="301" r:id="rId44"/>
    <p:sldId id="302" r:id="rId45"/>
  </p:sldIdLst>
  <p:sldSz cx="12192000" cy="6858000"/>
  <p:notesSz cx="7010400" cy="92964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2" roundtripDataSignature="AMtx7mi5Uay5SvLZbK+sR+QPpMo2lnTPe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14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Building Visits</c:v>
                </c:pt>
              </c:strCache>
            </c:strRef>
          </c:tx>
          <c:spPr>
            <a:solidFill>
              <a:srgbClr val="5B9BD5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50" b="0" i="0" u="none" strike="noStrike">
                    <a:solidFill>
                      <a:srgbClr val="26241F"/>
                    </a:solidFill>
                    <a:latin typeface="Arial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65813</c:v>
                </c:pt>
                <c:pt idx="1">
                  <c:v>72546</c:v>
                </c:pt>
                <c:pt idx="2">
                  <c:v>76167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E8-4169-865E-B7011BA499C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Circulation</c:v>
                </c:pt>
              </c:strCache>
            </c:strRef>
          </c:tx>
          <c:spPr>
            <a:solidFill>
              <a:srgbClr val="1F4E79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50" b="0" i="0" u="none" strike="noStrike">
                    <a:solidFill>
                      <a:srgbClr val="26241F"/>
                    </a:solidFill>
                    <a:latin typeface="Arial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153970</c:v>
                </c:pt>
                <c:pt idx="1">
                  <c:v>170840</c:v>
                </c:pt>
                <c:pt idx="2">
                  <c:v>177656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BE8-4169-865E-B7011BA499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-1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350" b="1" i="0" u="none" strike="noStrike">
                <a:solidFill>
                  <a:srgbClr val="26241F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9525" cap="flat">
              <a:solidFill>
                <a:srgbClr val="DAD5C8"/>
              </a:solidFill>
              <a:prstDash val="solid"/>
              <a:round/>
            </a:ln>
          </c:spPr>
        </c:majorGridlines>
        <c:numFmt formatCode="#,##0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50" b="0" i="0" u="none" strike="noStrike">
                <a:solidFill>
                  <a:srgbClr val="6B6B63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FFFFFF"/>
        </a:solidFill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250">
              <a:solidFill>
                <a:srgbClr val="6B6B63"/>
              </a:solidFill>
            </a:defRPr>
          </a:pPr>
          <a:endParaRPr lang="en-US"/>
        </a:p>
      </c:txPr>
    </c:legend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Payroll &amp; Benefits</c:v>
                </c:pt>
              </c:strCache>
            </c:strRef>
          </c:tx>
          <c:spPr>
            <a:solidFill>
              <a:srgbClr val="1F4E79"/>
            </a:solidFill>
            <a:effectLst/>
          </c:spPr>
          <c:invertIfNegative val="0"/>
          <c:dLbls>
            <c:numFmt formatCode="\$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350" b="0" i="0" u="none" strike="noStrike">
                    <a:solidFill>
                      <a:srgbClr val="26241F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374352</c:v>
                </c:pt>
                <c:pt idx="1">
                  <c:v>418746</c:v>
                </c:pt>
                <c:pt idx="2">
                  <c:v>477632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EFE-4DDA-A745-C30BAAF1D79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5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450" b="1" i="0" u="none" strike="noStrike">
                <a:solidFill>
                  <a:srgbClr val="26241F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9525" cap="flat">
              <a:solidFill>
                <a:srgbClr val="DAD5C8"/>
              </a:solidFill>
              <a:prstDash val="solid"/>
              <a:round/>
            </a:ln>
          </c:spPr>
        </c:majorGridlines>
        <c:numFmt formatCode="\$#,##0,&quot;K&quot;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50" b="0" i="0" u="none" strike="noStrike">
                <a:solidFill>
                  <a:srgbClr val="6B6B63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FFFFFF"/>
        </a:solidFill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Nonspendable</c:v>
                </c:pt>
              </c:strCache>
            </c:strRef>
          </c:tx>
          <c:spPr>
            <a:solidFill>
              <a:srgbClr val="C9C2AE"/>
            </a:solidFill>
            <a:effectLst/>
          </c:spPr>
          <c:invertIfNegative val="0"/>
          <c:cat>
            <c:strRef>
              <c:f>Sheet1!$A$2:$A$2</c:f>
              <c:strCache>
                <c:ptCount val="1"/>
                <c:pt idx="0">
                  <c:v>Fund Balance</c:v>
                </c:pt>
              </c:strCache>
            </c: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143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3E-4C46-B63E-4EAA3B90864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Restricted</c:v>
                </c:pt>
              </c:strCache>
            </c:strRef>
          </c:tx>
          <c:spPr>
            <a:solidFill>
              <a:srgbClr val="A6A29A"/>
            </a:solidFill>
            <a:effectLst/>
          </c:spPr>
          <c:invertIfNegative val="0"/>
          <c:cat>
            <c:strRef>
              <c:f>Sheet1!$A$2:$A$2</c:f>
              <c:strCache>
                <c:ptCount val="1"/>
                <c:pt idx="0">
                  <c:v>Fund Balance</c:v>
                </c:pt>
              </c:strCache>
            </c:strRef>
          </c:cat>
          <c:val>
            <c:numRef>
              <c:f>Sheet1!$C$2:$C$2</c:f>
              <c:numCache>
                <c:formatCode>General</c:formatCode>
                <c:ptCount val="1"/>
                <c:pt idx="0">
                  <c:v>53716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33E-4C46-B63E-4EAA3B90864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Assigned</c:v>
                </c:pt>
              </c:strCache>
            </c:strRef>
          </c:tx>
          <c:spPr>
            <a:solidFill>
              <a:srgbClr val="5B9BD5"/>
            </a:solidFill>
            <a:effectLst/>
          </c:spPr>
          <c:invertIfNegative val="0"/>
          <c:cat>
            <c:strRef>
              <c:f>Sheet1!$A$2:$A$2</c:f>
              <c:strCache>
                <c:ptCount val="1"/>
                <c:pt idx="0">
                  <c:v>Fund Balance</c:v>
                </c:pt>
              </c:strCache>
            </c:strRef>
          </c:cat>
          <c:val>
            <c:numRef>
              <c:f>Sheet1!$D$2:$D$2</c:f>
              <c:numCache>
                <c:formatCode>General</c:formatCode>
                <c:ptCount val="1"/>
                <c:pt idx="0">
                  <c:v>25572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33E-4C46-B63E-4EAA3B90864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Unassigned</c:v>
                </c:pt>
              </c:strCache>
            </c:strRef>
          </c:tx>
          <c:spPr>
            <a:solidFill>
              <a:srgbClr val="1F4E79"/>
            </a:solidFill>
            <a:effectLst/>
          </c:spPr>
          <c:invertIfNegative val="0"/>
          <c:cat>
            <c:strRef>
              <c:f>Sheet1!$A$2:$A$2</c:f>
              <c:strCache>
                <c:ptCount val="1"/>
                <c:pt idx="0">
                  <c:v>Fund Balance</c:v>
                </c:pt>
              </c:strCache>
            </c:strRef>
          </c:cat>
          <c:val>
            <c:numRef>
              <c:f>Sheet1!$E$2:$E$2</c:f>
              <c:numCache>
                <c:formatCode>General</c:formatCode>
                <c:ptCount val="1"/>
                <c:pt idx="0">
                  <c:v>436397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33E-4C46-B63E-4EAA3B9086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2094734554"/>
        <c:axId val="2094734552"/>
      </c:barChart>
      <c:catAx>
        <c:axId val="209473455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low"/>
        <c:crossAx val="2094734554"/>
        <c:crosses val="autoZero"/>
        <c:crossBetween val="between"/>
      </c:valAx>
      <c:spPr>
        <a:solidFill>
          <a:srgbClr val="F7F4ED"/>
        </a:solidFill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800">
              <a:solidFill>
                <a:srgbClr val="6B6B63"/>
              </a:solidFill>
            </a:defRPr>
          </a:pPr>
          <a:endParaRPr lang="en-US"/>
        </a:p>
      </c:txPr>
    </c:legend>
    <c:plotVisOnly val="1"/>
    <c:dispBlanksAs val="span"/>
    <c:showDLblsOverMax val="1"/>
  </c:chart>
  <c:spPr>
    <a:solidFill>
      <a:srgbClr val="F7F4ED"/>
    </a:solidFill>
    <a:ln>
      <a:noFill/>
    </a:ln>
    <a:effectLst/>
  </c:sp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Revenue</c:v>
                </c:pt>
              </c:strCache>
            </c:strRef>
          </c:tx>
          <c:spPr>
            <a:solidFill>
              <a:srgbClr val="5B9BD5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 i="0" u="none" strike="noStrike">
                    <a:solidFill>
                      <a:srgbClr val="26241F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2025
Actual</c:v>
                </c:pt>
                <c:pt idx="1">
                  <c:v>2026
Adopted</c:v>
                </c:pt>
                <c:pt idx="2">
                  <c:v>2026 YTD
(6 mo.)</c:v>
                </c:pt>
                <c:pt idx="3">
                  <c:v>2027
Proposed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925293</c:v>
                </c:pt>
                <c:pt idx="1">
                  <c:v>711155</c:v>
                </c:pt>
                <c:pt idx="2">
                  <c:v>707128</c:v>
                </c:pt>
                <c:pt idx="3">
                  <c:v>766507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1E-483C-A70A-755A6CD267A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Expense</c:v>
                </c:pt>
              </c:strCache>
            </c:strRef>
          </c:tx>
          <c:spPr>
            <a:solidFill>
              <a:srgbClr val="A6A29A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 i="0" u="none" strike="noStrike">
                    <a:solidFill>
                      <a:srgbClr val="26241F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2025
Actual</c:v>
                </c:pt>
                <c:pt idx="1">
                  <c:v>2026
Adopted</c:v>
                </c:pt>
                <c:pt idx="2">
                  <c:v>2026 YTD
(6 mo.)</c:v>
                </c:pt>
                <c:pt idx="3">
                  <c:v>2027
Proposed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716408</c:v>
                </c:pt>
                <c:pt idx="1">
                  <c:v>711155</c:v>
                </c:pt>
                <c:pt idx="2">
                  <c:v>357407</c:v>
                </c:pt>
                <c:pt idx="3">
                  <c:v>766507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B1E-483C-A70A-755A6CD267A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50" b="1" i="0" u="none" strike="noStrike">
                <a:solidFill>
                  <a:srgbClr val="26241F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9525" cap="flat">
              <a:solidFill>
                <a:srgbClr val="DAD5C8"/>
              </a:solidFill>
              <a:prstDash val="solid"/>
              <a:round/>
            </a:ln>
          </c:spPr>
        </c:majorGridlines>
        <c:numFmt formatCode="\$#,##0,&quot;K&quot;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50" b="0" i="0" u="none" strike="noStrike">
                <a:solidFill>
                  <a:srgbClr val="6B6B63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FFFFFF"/>
        </a:solidFill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250">
              <a:solidFill>
                <a:srgbClr val="6B6B63"/>
              </a:solidFill>
            </a:defRPr>
          </a:pPr>
          <a:endParaRPr lang="en-US"/>
        </a:p>
      </c:txPr>
    </c:legend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Meeting Rooms</c:v>
                </c:pt>
              </c:strCache>
            </c:strRef>
          </c:tx>
          <c:spPr>
            <a:solidFill>
              <a:srgbClr val="D6A756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50" b="0" i="0" u="none" strike="noStrike">
                    <a:solidFill>
                      <a:srgbClr val="26241F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289</c:v>
                </c:pt>
                <c:pt idx="1">
                  <c:v>464</c:v>
                </c:pt>
                <c:pt idx="2">
                  <c:v>746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6B1-483C-AE85-535D5447CD3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Study Rooms</c:v>
                </c:pt>
              </c:strCache>
            </c:strRef>
          </c:tx>
          <c:spPr>
            <a:solidFill>
              <a:srgbClr val="1F4E79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50" b="0" i="0" u="none" strike="noStrike">
                    <a:solidFill>
                      <a:srgbClr val="26241F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609</c:v>
                </c:pt>
                <c:pt idx="1">
                  <c:v>772</c:v>
                </c:pt>
                <c:pt idx="2">
                  <c:v>1025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6B1-483C-AE85-535D5447CD3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5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400" b="1" i="0" u="none" strike="noStrike">
                <a:solidFill>
                  <a:srgbClr val="26241F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9525" cap="flat">
              <a:solidFill>
                <a:srgbClr val="DAD5C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50" b="0" i="0" u="none" strike="noStrike">
                <a:solidFill>
                  <a:srgbClr val="6B6B63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FFFFFF"/>
        </a:solidFill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250">
              <a:solidFill>
                <a:srgbClr val="6B6B63"/>
              </a:solidFill>
            </a:defRPr>
          </a:pPr>
          <a:endParaRPr lang="en-US"/>
        </a:p>
      </c:txPr>
    </c:legend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Adult</c:v>
                </c:pt>
              </c:strCache>
            </c:strRef>
          </c:tx>
          <c:spPr>
            <a:solidFill>
              <a:srgbClr val="A6A29A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>
                <a:normAutofit/>
              </a:bodyPr>
              <a:lstStyle/>
              <a:p>
                <a:pPr>
                  <a:defRPr sz="1300" b="0" i="0" u="none" strike="noStrike">
                    <a:solidFill>
                      <a:srgbClr val="FFFFFF"/>
                    </a:solidFill>
                    <a:latin typeface="Arial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4082</c:v>
                </c:pt>
                <c:pt idx="1">
                  <c:v>2096</c:v>
                </c:pt>
                <c:pt idx="2">
                  <c:v>978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F4-4D08-A30B-859EDE2AE94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Teen</c:v>
                </c:pt>
              </c:strCache>
            </c:strRef>
          </c:tx>
          <c:spPr>
            <a:solidFill>
              <a:srgbClr val="1F4E79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>
                <a:normAutofit/>
              </a:bodyPr>
              <a:lstStyle/>
              <a:p>
                <a:pPr>
                  <a:defRPr sz="1300" b="0" i="0" u="none" strike="noStrike">
                    <a:solidFill>
                      <a:srgbClr val="FFFFFF"/>
                    </a:solidFill>
                    <a:latin typeface="Arial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729</c:v>
                </c:pt>
                <c:pt idx="1">
                  <c:v>560</c:v>
                </c:pt>
                <c:pt idx="2">
                  <c:v>573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DF4-4D08-A30B-859EDE2AE94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Children</c:v>
                </c:pt>
              </c:strCache>
            </c:strRef>
          </c:tx>
          <c:spPr>
            <a:solidFill>
              <a:srgbClr val="5B9BD5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>
                <a:normAutofit/>
              </a:bodyPr>
              <a:lstStyle/>
              <a:p>
                <a:pPr>
                  <a:defRPr sz="1300" b="0" i="0" u="none" strike="noStrike">
                    <a:solidFill>
                      <a:srgbClr val="FFFFFF"/>
                    </a:solidFill>
                    <a:latin typeface="Arial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7766</c:v>
                </c:pt>
                <c:pt idx="1">
                  <c:v>5800</c:v>
                </c:pt>
                <c:pt idx="2">
                  <c:v>6907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DF4-4D08-A30B-859EDE2AE94B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Combined</c:v>
                </c:pt>
              </c:strCache>
            </c:strRef>
          </c:tx>
          <c:spPr>
            <a:solidFill>
              <a:srgbClr val="D6A756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>
                <a:normAutofit/>
              </a:bodyPr>
              <a:lstStyle/>
              <a:p>
                <a:pPr>
                  <a:defRPr sz="1300" b="0" i="0" u="none" strike="noStrike">
                    <a:solidFill>
                      <a:srgbClr val="FFFFFF"/>
                    </a:solidFill>
                    <a:latin typeface="Arial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  <c:pt idx="0">
                  <c:v>470</c:v>
                </c:pt>
                <c:pt idx="1">
                  <c:v>1838</c:v>
                </c:pt>
                <c:pt idx="2">
                  <c:v>3538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DF4-4D08-A30B-859EDE2AE94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45"/>
        <c:overlap val="10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350" b="1" i="0" u="none" strike="noStrike">
                <a:solidFill>
                  <a:srgbClr val="26241F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9525" cap="flat">
              <a:solidFill>
                <a:srgbClr val="DAD5C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50" b="0" i="0" u="none" strike="noStrike">
                <a:solidFill>
                  <a:srgbClr val="6B6B63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FFFFFF"/>
        </a:solidFill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250">
              <a:solidFill>
                <a:srgbClr val="6B6B63"/>
              </a:solidFill>
            </a:defRPr>
          </a:pPr>
          <a:endParaRPr lang="en-US"/>
        </a:p>
      </c:txPr>
    </c:legend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Municipal Support</c:v>
                </c:pt>
              </c:strCache>
            </c:strRef>
          </c:tx>
          <c:spPr>
            <a:solidFill>
              <a:srgbClr val="1F4E79"/>
            </a:solidFill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533528</c:v>
                </c:pt>
                <c:pt idx="1">
                  <c:v>485792</c:v>
                </c:pt>
                <c:pt idx="2">
                  <c:v>553163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BD-40C1-9CD3-EA9D7BE38CE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Donations &amp; Bequests</c:v>
                </c:pt>
              </c:strCache>
            </c:strRef>
          </c:tx>
          <c:spPr>
            <a:solidFill>
              <a:srgbClr val="D6A756"/>
            </a:solidFill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15164</c:v>
                </c:pt>
                <c:pt idx="1">
                  <c:v>18853</c:v>
                </c:pt>
                <c:pt idx="2">
                  <c:v>284925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2BD-40C1-9CD3-EA9D7BE38CE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Friends</c:v>
                </c:pt>
              </c:strCache>
            </c:strRef>
          </c:tx>
          <c:spPr>
            <a:solidFill>
              <a:srgbClr val="5B9BD5"/>
            </a:solidFill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10831</c:v>
                </c:pt>
                <c:pt idx="1">
                  <c:v>15276</c:v>
                </c:pt>
                <c:pt idx="2">
                  <c:v>17976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2BD-40C1-9CD3-EA9D7BE38CE8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Grants</c:v>
                </c:pt>
              </c:strCache>
            </c:strRef>
          </c:tx>
          <c:spPr>
            <a:solidFill>
              <a:srgbClr val="A6A29A"/>
            </a:solidFill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  <c:pt idx="0">
                  <c:v>10848</c:v>
                </c:pt>
                <c:pt idx="1">
                  <c:v>18269</c:v>
                </c:pt>
                <c:pt idx="2">
                  <c:v>28011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2BD-40C1-9CD3-EA9D7BE38CE8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Other</c:v>
                </c:pt>
              </c:strCache>
            </c:strRef>
          </c:tx>
          <c:spPr>
            <a:solidFill>
              <a:srgbClr val="C9C2AE"/>
            </a:solidFill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strCache>
            </c:strRef>
          </c:cat>
          <c:val>
            <c:numRef>
              <c:f>Sheet1!$F$2:$F$4</c:f>
              <c:numCache>
                <c:formatCode>General</c:formatCode>
                <c:ptCount val="3"/>
                <c:pt idx="0">
                  <c:v>25203</c:v>
                </c:pt>
                <c:pt idx="1">
                  <c:v>55748</c:v>
                </c:pt>
                <c:pt idx="2">
                  <c:v>41218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2BD-40C1-9CD3-EA9D7BE38C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"/>
        <c:overlap val="10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350" b="1" i="0" u="none" strike="noStrike">
                <a:solidFill>
                  <a:srgbClr val="26241F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9525" cap="flat">
              <a:solidFill>
                <a:srgbClr val="DAD5C8"/>
              </a:solidFill>
              <a:prstDash val="solid"/>
              <a:round/>
            </a:ln>
          </c:spPr>
        </c:majorGridlines>
        <c:numFmt formatCode="\$#,##0,&quot;K&quot;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50" b="0" i="0" u="none" strike="noStrike">
                <a:solidFill>
                  <a:srgbClr val="6B6B63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FFFFFF"/>
        </a:solidFill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150">
              <a:solidFill>
                <a:srgbClr val="6B6B63"/>
              </a:solidFill>
            </a:defRPr>
          </a:pPr>
          <a:endParaRPr lang="en-US"/>
        </a:p>
      </c:txPr>
    </c:legend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Payroll &amp; Benefits</c:v>
                </c:pt>
              </c:strCache>
            </c:strRef>
          </c:tx>
          <c:spPr>
            <a:solidFill>
              <a:srgbClr val="1F4E79"/>
            </a:solidFill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374352</c:v>
                </c:pt>
                <c:pt idx="1">
                  <c:v>418746</c:v>
                </c:pt>
                <c:pt idx="2">
                  <c:v>477632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25-4A61-90A2-1A81CAE6F1B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Contractual Operations</c:v>
                </c:pt>
              </c:strCache>
            </c:strRef>
          </c:tx>
          <c:spPr>
            <a:solidFill>
              <a:srgbClr val="5B9BD5"/>
            </a:solidFill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153387</c:v>
                </c:pt>
                <c:pt idx="1">
                  <c:v>131406</c:v>
                </c:pt>
                <c:pt idx="2">
                  <c:v>127910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C25-4A61-90A2-1A81CAE6F1B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Capital Projects</c:v>
                </c:pt>
              </c:strCache>
            </c:strRef>
          </c:tx>
          <c:spPr>
            <a:solidFill>
              <a:srgbClr val="D6A756"/>
            </a:solidFill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82100</c:v>
                </c:pt>
                <c:pt idx="1">
                  <c:v>234734</c:v>
                </c:pt>
                <c:pt idx="2">
                  <c:v>6383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C25-4A61-90A2-1A81CAE6F1B3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Other</c:v>
                </c:pt>
              </c:strCache>
            </c:strRef>
          </c:tx>
          <c:spPr>
            <a:solidFill>
              <a:srgbClr val="C9C2AE"/>
            </a:solidFill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  <c:pt idx="0">
                  <c:v>62917</c:v>
                </c:pt>
                <c:pt idx="1">
                  <c:v>81580</c:v>
                </c:pt>
                <c:pt idx="2">
                  <c:v>104483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C25-4A61-90A2-1A81CAE6F1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10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450" b="1" i="0" u="none" strike="noStrike">
                <a:solidFill>
                  <a:srgbClr val="26241F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9525" cap="flat">
              <a:solidFill>
                <a:srgbClr val="DAD5C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50" b="0" i="0" u="none" strike="noStrike">
                <a:solidFill>
                  <a:srgbClr val="6B6B63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FFFFFF"/>
        </a:solidFill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150">
              <a:solidFill>
                <a:srgbClr val="6B6B63"/>
              </a:solidFill>
            </a:defRPr>
          </a:pPr>
          <a:endParaRPr lang="en-US"/>
        </a:p>
      </c:txPr>
    </c:legend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Payroll &amp; Benefits</c:v>
                </c:pt>
              </c:strCache>
            </c:strRef>
          </c:tx>
          <c:spPr>
            <a:solidFill>
              <a:srgbClr val="1F4E79"/>
            </a:solidFill>
            <a:effectLst/>
          </c:spPr>
          <c:invertIfNegative val="0"/>
          <c:cat>
            <c:strRef>
              <c:f>Sheet1!$A$2:$A$2</c:f>
              <c:strCache>
                <c:ptCount val="1"/>
                <c:pt idx="0">
                  <c:v>2025 Expenses</c:v>
                </c:pt>
              </c:strCache>
            </c: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D99-4FE0-A7DC-1B0C4D447C7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Contractual Operations</c:v>
                </c:pt>
              </c:strCache>
            </c:strRef>
          </c:tx>
          <c:spPr>
            <a:solidFill>
              <a:srgbClr val="5B9BD5"/>
            </a:solidFill>
            <a:effectLst/>
          </c:spPr>
          <c:invertIfNegative val="0"/>
          <c:cat>
            <c:strRef>
              <c:f>Sheet1!$A$2:$A$2</c:f>
              <c:strCache>
                <c:ptCount val="1"/>
                <c:pt idx="0">
                  <c:v>2025 Expenses</c:v>
                </c:pt>
              </c:strCache>
            </c:strRef>
          </c:cat>
          <c:val>
            <c:numRef>
              <c:f>Sheet1!$C$2:$C$2</c:f>
              <c:numCache>
                <c:formatCode>General</c:formatCode>
                <c:ptCount val="1"/>
                <c:pt idx="0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D99-4FE0-A7DC-1B0C4D447C7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Other Services</c:v>
                </c:pt>
              </c:strCache>
            </c:strRef>
          </c:tx>
          <c:spPr>
            <a:solidFill>
              <a:srgbClr val="D6A756"/>
            </a:solidFill>
            <a:effectLst/>
          </c:spPr>
          <c:invertIfNegative val="0"/>
          <c:cat>
            <c:strRef>
              <c:f>Sheet1!$A$2:$A$2</c:f>
              <c:strCache>
                <c:ptCount val="1"/>
                <c:pt idx="0">
                  <c:v>2025 Expenses</c:v>
                </c:pt>
              </c:strCache>
            </c:strRef>
          </c:cat>
          <c:val>
            <c:numRef>
              <c:f>Sheet1!$D$2:$D$2</c:f>
              <c:numCache>
                <c:formatCode>General</c:formatCode>
                <c:ptCount val="1"/>
                <c:pt idx="0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D99-4FE0-A7DC-1B0C4D447C74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Capital Projects</c:v>
                </c:pt>
              </c:strCache>
            </c:strRef>
          </c:tx>
          <c:spPr>
            <a:solidFill>
              <a:srgbClr val="C9C2AE"/>
            </a:solidFill>
            <a:effectLst/>
          </c:spPr>
          <c:invertIfNegative val="0"/>
          <c:cat>
            <c:strRef>
              <c:f>Sheet1!$A$2:$A$2</c:f>
              <c:strCache>
                <c:ptCount val="1"/>
                <c:pt idx="0">
                  <c:v>2025 Expenses</c:v>
                </c:pt>
              </c:strCache>
            </c:strRef>
          </c:cat>
          <c:val>
            <c:numRef>
              <c:f>Sheet1!$E$2:$E$2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D99-4FE0-A7DC-1B0C4D447C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2094734554"/>
        <c:axId val="2094734552"/>
      </c:barChart>
      <c:catAx>
        <c:axId val="209473455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low"/>
        <c:crossAx val="2094734554"/>
        <c:crosses val="autoZero"/>
        <c:crossBetween val="between"/>
      </c:valAx>
      <c:spPr>
        <a:solidFill>
          <a:srgbClr val="F7F4ED"/>
        </a:solidFill>
        <a:ln>
          <a:noFill/>
        </a:ln>
        <a:effectLst/>
      </c:spPr>
    </c:plotArea>
    <c:plotVisOnly val="1"/>
    <c:dispBlanksAs val="span"/>
    <c:showDLblsOverMax val="1"/>
  </c:chart>
  <c:spPr>
    <a:solidFill>
      <a:srgbClr val="F7F4ED"/>
    </a:solidFill>
    <a:ln>
      <a:noFill/>
    </a:ln>
    <a:effectLst/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Revenue</c:v>
                </c:pt>
              </c:strCache>
            </c:strRef>
          </c:tx>
          <c:spPr>
            <a:ln w="31750" cap="flat">
              <a:solidFill>
                <a:srgbClr val="5B9BD5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5B9BD5"/>
              </a:solidFill>
              <a:ln w="9525" cap="flat">
                <a:solidFill>
                  <a:srgbClr val="5B9BD5"/>
                </a:solidFill>
                <a:prstDash val="solid"/>
                <a:round/>
              </a:ln>
              <a:effectLst/>
            </c:spPr>
          </c:marker>
          <c:cat>
            <c:strRef>
              <c:f>Sheet1!$A$2:$A$4</c:f>
              <c:strCach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595574</c:v>
                </c:pt>
                <c:pt idx="1">
                  <c:v>593937</c:v>
                </c:pt>
                <c:pt idx="2">
                  <c:v>925293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1A6-425E-8FEF-47A098AEABB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Expenses</c:v>
                </c:pt>
              </c:strCache>
            </c:strRef>
          </c:tx>
          <c:spPr>
            <a:ln w="31750" cap="flat">
              <a:solidFill>
                <a:srgbClr val="A6A29A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A6A29A"/>
              </a:solidFill>
              <a:ln w="9525" cap="flat">
                <a:solidFill>
                  <a:srgbClr val="A6A29A"/>
                </a:solidFill>
                <a:prstDash val="solid"/>
                <a:round/>
              </a:ln>
              <a:effectLst/>
            </c:spPr>
          </c:marker>
          <c:cat>
            <c:strRef>
              <c:f>Sheet1!$A$2:$A$4</c:f>
              <c:strCach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672756</c:v>
                </c:pt>
                <c:pt idx="1">
                  <c:v>866466</c:v>
                </c:pt>
                <c:pt idx="2">
                  <c:v>716408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1A6-425E-8FEF-47A098AEABB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Net Income</c:v>
                </c:pt>
              </c:strCache>
            </c:strRef>
          </c:tx>
          <c:spPr>
            <a:ln w="31750" cap="flat">
              <a:solidFill>
                <a:srgbClr val="1F4E79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1F4E79"/>
              </a:solidFill>
              <a:ln w="9525" cap="flat">
                <a:solidFill>
                  <a:srgbClr val="1F4E79"/>
                </a:solidFill>
                <a:prstDash val="solid"/>
                <a:round/>
              </a:ln>
              <a:effectLst/>
            </c:spPr>
          </c:marker>
          <c:cat>
            <c:strRef>
              <c:f>Sheet1!$A$2:$A$4</c:f>
              <c:strCach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-77182</c:v>
                </c:pt>
                <c:pt idx="1">
                  <c:v>-272529</c:v>
                </c:pt>
                <c:pt idx="2">
                  <c:v>208885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1A6-425E-8FEF-47A098AEAB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94734554"/>
        <c:axId val="2094734552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350" b="1" i="0" u="none" strike="noStrike">
                <a:solidFill>
                  <a:srgbClr val="26241F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9525" cap="flat">
              <a:solidFill>
                <a:srgbClr val="DAD5C8"/>
              </a:solidFill>
              <a:prstDash val="solid"/>
              <a:round/>
            </a:ln>
          </c:spPr>
        </c:majorGridlines>
        <c:numFmt formatCode="\$#,##0,&quot;K&quot;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50" b="0" i="0" u="none" strike="noStrike">
                <a:solidFill>
                  <a:srgbClr val="6B6B63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FFFFFF"/>
        </a:solidFill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250">
              <a:solidFill>
                <a:srgbClr val="6B6B63"/>
              </a:solidFill>
            </a:defRPr>
          </a:pPr>
          <a:endParaRPr lang="en-US"/>
        </a:p>
      </c:txPr>
    </c:legend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Municipal Support</c:v>
                </c:pt>
              </c:strCache>
            </c:strRef>
          </c:tx>
          <c:spPr>
            <a:solidFill>
              <a:srgbClr val="1F4E79"/>
            </a:solidFill>
            <a:effectLst/>
          </c:spPr>
          <c:invertIfNegative val="0"/>
          <c:dLbls>
            <c:numFmt formatCode="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0" i="0" u="none" strike="noStrike">
                    <a:solidFill>
                      <a:srgbClr val="FFFFFF"/>
                    </a:solidFill>
                    <a:latin typeface="Arial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</c:f>
              <c:strCache>
                <c:ptCount val="1"/>
                <c:pt idx="0">
                  <c:v>2023</c:v>
                </c:pt>
              </c:strCache>
            </c: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89.6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E9-47EF-9F52-757EABC027E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Other Sources</c:v>
                </c:pt>
              </c:strCache>
            </c:strRef>
          </c:tx>
          <c:spPr>
            <a:solidFill>
              <a:srgbClr val="C9C2AE"/>
            </a:solidFill>
            <a:effectLst/>
          </c:spPr>
          <c:invertIfNegative val="0"/>
          <c:dLbls>
            <c:numFmt formatCode="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0" i="0" u="none" strike="noStrike">
                    <a:solidFill>
                      <a:srgbClr val="FFFFFF"/>
                    </a:solidFill>
                    <a:latin typeface="Arial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</c:f>
              <c:strCache>
                <c:ptCount val="1"/>
                <c:pt idx="0">
                  <c:v>2023</c:v>
                </c:pt>
              </c:strCache>
            </c:strRef>
          </c:cat>
          <c:val>
            <c:numRef>
              <c:f>Sheet1!$C$2:$C$2</c:f>
              <c:numCache>
                <c:formatCode>General</c:formatCode>
                <c:ptCount val="1"/>
                <c:pt idx="0">
                  <c:v>10.4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3E9-47EF-9F52-757EABC027E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"/>
        <c:overlap val="100"/>
        <c:axId val="2094734554"/>
        <c:axId val="2094734552"/>
      </c:barChart>
      <c:catAx>
        <c:axId val="209473455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low"/>
        <c:crossAx val="2094734554"/>
        <c:crosses val="autoZero"/>
        <c:crossBetween val="between"/>
      </c:valAx>
      <c:spPr>
        <a:solidFill>
          <a:srgbClr val="F7F4ED"/>
        </a:solidFill>
        <a:ln>
          <a:noFill/>
        </a:ln>
        <a:effectLst/>
      </c:spPr>
    </c:plotArea>
    <c:plotVisOnly val="1"/>
    <c:dispBlanksAs val="span"/>
    <c:showDLblsOverMax val="1"/>
  </c:chart>
  <c:spPr>
    <a:solidFill>
      <a:srgbClr val="F7F4ED"/>
    </a:solidFill>
    <a:ln>
      <a:noFill/>
    </a:ln>
    <a:effectLst/>
  </c:sp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Municipal Support</c:v>
                </c:pt>
              </c:strCache>
            </c:strRef>
          </c:tx>
          <c:spPr>
            <a:solidFill>
              <a:srgbClr val="1F4E79"/>
            </a:solidFill>
            <a:effectLst/>
          </c:spPr>
          <c:invertIfNegative val="0"/>
          <c:dLbls>
            <c:numFmt formatCode="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0" i="0" u="none" strike="noStrike">
                    <a:solidFill>
                      <a:srgbClr val="FFFFFF"/>
                    </a:solidFill>
                    <a:latin typeface="Arial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</c:f>
              <c:strCache>
                <c:ptCount val="1"/>
                <c:pt idx="0">
                  <c:v>2025</c:v>
                </c:pt>
              </c:strCache>
            </c: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59.8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47-445C-9893-43521D98C2E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Donations &amp; Bequests</c:v>
                </c:pt>
              </c:strCache>
            </c:strRef>
          </c:tx>
          <c:spPr>
            <a:solidFill>
              <a:srgbClr val="D6A756"/>
            </a:solidFill>
            <a:effectLst/>
          </c:spPr>
          <c:invertIfNegative val="0"/>
          <c:dLbls>
            <c:numFmt formatCode="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0" i="0" u="none" strike="noStrike">
                    <a:solidFill>
                      <a:srgbClr val="FFFFFF"/>
                    </a:solidFill>
                    <a:latin typeface="Arial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</c:f>
              <c:strCache>
                <c:ptCount val="1"/>
                <c:pt idx="0">
                  <c:v>2025</c:v>
                </c:pt>
              </c:strCache>
            </c:strRef>
          </c:cat>
          <c:val>
            <c:numRef>
              <c:f>Sheet1!$C$2:$C$2</c:f>
              <c:numCache>
                <c:formatCode>General</c:formatCode>
                <c:ptCount val="1"/>
                <c:pt idx="0">
                  <c:v>30.8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C47-445C-9893-43521D98C2E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Other Sources</c:v>
                </c:pt>
              </c:strCache>
            </c:strRef>
          </c:tx>
          <c:spPr>
            <a:solidFill>
              <a:srgbClr val="C9C2AE"/>
            </a:solidFill>
            <a:effectLst/>
          </c:spPr>
          <c:invertIfNegative val="0"/>
          <c:dLbls>
            <c:numFmt formatCode="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0" i="0" u="none" strike="noStrike">
                    <a:solidFill>
                      <a:srgbClr val="FFFFFF"/>
                    </a:solidFill>
                    <a:latin typeface="Arial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</c:f>
              <c:strCache>
                <c:ptCount val="1"/>
                <c:pt idx="0">
                  <c:v>2025</c:v>
                </c:pt>
              </c:strCache>
            </c:strRef>
          </c:cat>
          <c:val>
            <c:numRef>
              <c:f>Sheet1!$D$2:$D$2</c:f>
              <c:numCache>
                <c:formatCode>General</c:formatCode>
                <c:ptCount val="1"/>
                <c:pt idx="0">
                  <c:v>9.4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C47-445C-9893-43521D98C2E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"/>
        <c:overlap val="100"/>
        <c:axId val="2094734554"/>
        <c:axId val="2094734552"/>
      </c:barChart>
      <c:catAx>
        <c:axId val="209473455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low"/>
        <c:crossAx val="2094734554"/>
        <c:crosses val="autoZero"/>
        <c:crossBetween val="between"/>
      </c:valAx>
      <c:spPr>
        <a:solidFill>
          <a:srgbClr val="F7F4ED"/>
        </a:solidFill>
        <a:ln>
          <a:noFill/>
        </a:ln>
        <a:effectLst/>
      </c:spPr>
    </c:plotArea>
    <c:plotVisOnly val="1"/>
    <c:dispBlanksAs val="span"/>
    <c:showDLblsOverMax val="1"/>
  </c:chart>
  <c:spPr>
    <a:solidFill>
      <a:srgbClr val="F7F4ED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-498475" y="0"/>
            <a:ext cx="4064000" cy="22875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" name="Google Shape;9;p1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0;p1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-498475" y="0"/>
            <a:ext cx="4064000" cy="22875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1" name="Google Shape;231;p11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11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14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-498475" y="0"/>
            <a:ext cx="4064000" cy="22875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93" name="Google Shape;393;p16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" name="Google Shape;394;p16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-500063" y="0"/>
            <a:ext cx="4067176" cy="22875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38" name="Google Shape;438;p17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" name="Google Shape;439;p17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-498475" y="0"/>
            <a:ext cx="4064000" cy="22875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78" name="Google Shape;478;p18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9" name="Google Shape;479;p18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14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-500063" y="0"/>
            <a:ext cx="4067176" cy="22875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19" name="Google Shape;519;p19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" name="Google Shape;520;p19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15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-500063" y="0"/>
            <a:ext cx="4067176" cy="22875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35" name="Google Shape;535;p20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6" name="Google Shape;536;p20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16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21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" name="Google Shape;560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-498475" y="0"/>
            <a:ext cx="4064000" cy="22875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75" name="Google Shape;575;p22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6" name="Google Shape;576;p22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18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-498475" y="0"/>
            <a:ext cx="4064000" cy="22875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85" name="Google Shape;585;p23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6" name="Google Shape;586;p23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19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-500063" y="0"/>
            <a:ext cx="4067176" cy="22875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" name="Google Shape;24;p2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2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-500063" y="0"/>
            <a:ext cx="4067176" cy="22875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32" name="Google Shape;632;p24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3" name="Google Shape;633;p24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-500063" y="0"/>
            <a:ext cx="4067176" cy="22875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63" name="Google Shape;663;p25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4" name="Google Shape;664;p25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21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-498475" y="0"/>
            <a:ext cx="4064000" cy="22875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90" name="Google Shape;690;p26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1" name="Google Shape;691;p26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22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-500063" y="0"/>
            <a:ext cx="4067176" cy="22875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24" name="Google Shape;724;p27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5" name="Google Shape;725;p27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23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-500063" y="0"/>
            <a:ext cx="4067176" cy="22875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64" name="Google Shape;764;p28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28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24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Google Shape;1009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-498475" y="0"/>
            <a:ext cx="4064000" cy="22875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10" name="Google Shape;1010;p38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1" name="Google Shape;1011;p38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26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Google Shape;1046;p39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7" name="Google Shape;1047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9" name="Google Shape;1059;p40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0" name="Google Shape;1060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-498475" y="0"/>
            <a:ext cx="4064000" cy="22875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14" name="Google Shape;814;p30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30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29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-500063" y="0"/>
            <a:ext cx="4067176" cy="22875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24" name="Google Shape;824;p31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5" name="Google Shape;825;p31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30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-500063" y="0"/>
            <a:ext cx="4067176" cy="22875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8" name="Google Shape;108;p4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4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Google Shape;836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-498475" y="0"/>
            <a:ext cx="4064000" cy="22875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37" name="Google Shape;837;p32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8" name="Google Shape;838;p32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31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p29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9" name="Google Shape;799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-500063" y="0"/>
            <a:ext cx="4067176" cy="22875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62" name="Google Shape;862;p33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33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33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34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1" name="Google Shape;921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" name="Google Shape;940;p35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1" name="Google Shape;941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Google Shape;953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-500063" y="0"/>
            <a:ext cx="4067176" cy="22875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54" name="Google Shape;954;p36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5" name="Google Shape;955;p36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36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37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2" name="Google Shape;982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Google Shape;1074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-498475" y="0"/>
            <a:ext cx="4064000" cy="22875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75" name="Google Shape;1075;p41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6" name="Google Shape;1076;p41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38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" name="Google Shape;1102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-500063" y="0"/>
            <a:ext cx="4067176" cy="22875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03" name="Google Shape;1103;p42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4" name="Google Shape;1104;p42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39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1" name="Google Shape;1131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-498475" y="0"/>
            <a:ext cx="4064000" cy="22875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32" name="Google Shape;1132;p43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3" name="Google Shape;1133;p43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40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-500063" y="0"/>
            <a:ext cx="4067176" cy="22875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1" name="Google Shape;121;p5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5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1" name="Google Shape;1141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-498475" y="0"/>
            <a:ext cx="4064000" cy="22875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42" name="Google Shape;1142;p44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44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41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-498475" y="0"/>
            <a:ext cx="4064000" cy="22875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85" name="Google Shape;1185;p45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6" name="Google Shape;1186;p45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42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2" name="Google Shape;1222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-498475" y="0"/>
            <a:ext cx="4064000" cy="22875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23" name="Google Shape;1223;p46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4" name="Google Shape;1224;p46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43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-498475" y="0"/>
            <a:ext cx="4064000" cy="22875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83" name="Google Shape;1283;p47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4" name="Google Shape;1284;p47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44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-500063" y="0"/>
            <a:ext cx="4067176" cy="22875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3" name="Google Shape;143;p6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6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7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-500063" y="0"/>
            <a:ext cx="4067176" cy="22875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5" name="Google Shape;175;p8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8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-500063" y="0"/>
            <a:ext cx="4067176" cy="22875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2" name="Google Shape;192;p9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9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-500063" y="0"/>
            <a:ext cx="4067176" cy="22875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5" name="Google Shape;205;p10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10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66667" cy="22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xx&amp;_nc_gid=V3Ov70bP0GPWfLdZPErhdg&amp;_nc_ss=7b2a8&amp;oh=00_AQLqSCvccAjm5Y5EhH4EhIsJVKsIuQD932owkRyNgGUuJg&amp;oe=6AA4D9F6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7F4E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1"/>
          <p:cNvSpPr/>
          <p:nvPr/>
        </p:nvSpPr>
        <p:spPr>
          <a:xfrm>
            <a:off x="8869680" y="-1463040"/>
            <a:ext cx="5029200" cy="5029200"/>
          </a:xfrm>
          <a:prstGeom prst="ellipse">
            <a:avLst/>
          </a:prstGeom>
          <a:solidFill>
            <a:srgbClr val="1F4E79">
              <a:alpha val="7843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1"/>
          <p:cNvSpPr/>
          <p:nvPr/>
        </p:nvSpPr>
        <p:spPr>
          <a:xfrm>
            <a:off x="9966960" y="4846320"/>
            <a:ext cx="3291840" cy="3291840"/>
          </a:xfrm>
          <a:prstGeom prst="ellipse">
            <a:avLst/>
          </a:prstGeom>
          <a:solidFill>
            <a:srgbClr val="D6A756">
              <a:alpha val="18039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1"/>
          <p:cNvSpPr/>
          <p:nvPr/>
        </p:nvSpPr>
        <p:spPr>
          <a:xfrm>
            <a:off x="640080" y="1234440"/>
            <a:ext cx="566928" cy="566928"/>
          </a:xfrm>
          <a:prstGeom prst="ellipse">
            <a:avLst/>
          </a:prstGeom>
          <a:solidFill>
            <a:srgbClr val="1F4E7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1"/>
          <p:cNvSpPr/>
          <p:nvPr/>
        </p:nvSpPr>
        <p:spPr>
          <a:xfrm>
            <a:off x="640080" y="1216152"/>
            <a:ext cx="566928" cy="566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60"/>
              <a:buFont typeface="Calibri"/>
              <a:buNone/>
            </a:pPr>
            <a:r>
              <a:rPr lang="en-US" sz="246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endParaRPr sz="219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1"/>
          <p:cNvSpPr/>
          <p:nvPr/>
        </p:nvSpPr>
        <p:spPr>
          <a:xfrm>
            <a:off x="1371600" y="1316736"/>
            <a:ext cx="731520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2350"/>
              <a:buFont typeface="Calibri"/>
              <a:buNone/>
            </a:pPr>
            <a:r>
              <a:rPr lang="en-US" sz="235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SEYMOUR LIBRARY</a:t>
            </a:r>
            <a:endParaRPr sz="207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1"/>
          <p:cNvSpPr/>
          <p:nvPr/>
        </p:nvSpPr>
        <p:spPr>
          <a:xfrm>
            <a:off x="640080" y="2697480"/>
            <a:ext cx="10058400" cy="1005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5800"/>
              <a:buFont typeface="Calibri"/>
              <a:buNone/>
            </a:pPr>
            <a:r>
              <a:rPr lang="en-US" sz="580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Annual Report</a:t>
            </a:r>
            <a:endParaRPr sz="539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1"/>
          <p:cNvSpPr/>
          <p:nvPr/>
        </p:nvSpPr>
        <p:spPr>
          <a:xfrm>
            <a:off x="667512" y="3639312"/>
            <a:ext cx="914400" cy="82296"/>
          </a:xfrm>
          <a:prstGeom prst="rect">
            <a:avLst/>
          </a:prstGeom>
          <a:solidFill>
            <a:srgbClr val="D6A75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1"/>
          <p:cNvSpPr/>
          <p:nvPr/>
        </p:nvSpPr>
        <p:spPr>
          <a:xfrm>
            <a:off x="640080" y="3840480"/>
            <a:ext cx="73152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3180"/>
              <a:buFont typeface="Calibri"/>
              <a:buNone/>
            </a:pPr>
            <a:r>
              <a:rPr lang="en-US" sz="3180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2023–2025</a:t>
            </a:r>
            <a:endParaRPr sz="291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1"/>
          <p:cNvSpPr/>
          <p:nvPr/>
        </p:nvSpPr>
        <p:spPr>
          <a:xfrm>
            <a:off x="640080" y="5989320"/>
            <a:ext cx="91440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2150"/>
              <a:buFont typeface="Calibri"/>
              <a:buNone/>
            </a:pPr>
            <a:r>
              <a:rPr lang="en-US" sz="2150" i="1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A Report to the Board of Trustees, Municipal Stakeholders, and Community Leaders</a:t>
            </a:r>
            <a:endParaRPr sz="186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1"/>
          <p:cNvSpPr/>
          <p:nvPr/>
        </p:nvSpPr>
        <p:spPr>
          <a:xfrm>
            <a:off x="548640" y="32004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ts val="1890"/>
              <a:buFont typeface="Calibri"/>
              <a:buNone/>
            </a:pPr>
            <a:r>
              <a:rPr lang="en-US" sz="1890" b="1">
                <a:solidFill>
                  <a:srgbClr val="5B9BD5"/>
                </a:solidFill>
                <a:latin typeface="Calibri"/>
                <a:ea typeface="Calibri"/>
                <a:cs typeface="Calibri"/>
                <a:sym typeface="Calibri"/>
              </a:rPr>
              <a:t>FINANCIAL OVERVIEW</a:t>
            </a:r>
            <a:endParaRPr sz="16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11"/>
          <p:cNvSpPr/>
          <p:nvPr/>
        </p:nvSpPr>
        <p:spPr>
          <a:xfrm>
            <a:off x="548640" y="566928"/>
            <a:ext cx="105156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4300"/>
              <a:buFont typeface="Calibri"/>
              <a:buNone/>
            </a:pPr>
            <a:r>
              <a:rPr lang="en-US" sz="43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One-Time Financial Drivers</a:t>
            </a:r>
            <a:endParaRPr sz="3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36" name="Google Shape;236;p11"/>
          <p:cNvCxnSpPr/>
          <p:nvPr/>
        </p:nvCxnSpPr>
        <p:spPr>
          <a:xfrm>
            <a:off x="1463040" y="2880360"/>
            <a:ext cx="9235440" cy="0"/>
          </a:xfrm>
          <a:prstGeom prst="straightConnector1">
            <a:avLst/>
          </a:prstGeom>
          <a:noFill/>
          <a:ln w="25400" cap="flat" cmpd="sng">
            <a:solidFill>
              <a:srgbClr val="DAD5C8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37" name="Google Shape;237;p11"/>
          <p:cNvSpPr/>
          <p:nvPr/>
        </p:nvSpPr>
        <p:spPr>
          <a:xfrm>
            <a:off x="1874519" y="2560320"/>
            <a:ext cx="640080" cy="640080"/>
          </a:xfrm>
          <a:prstGeom prst="ellipse">
            <a:avLst/>
          </a:prstGeom>
          <a:solidFill>
            <a:srgbClr val="AD5A4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11"/>
          <p:cNvSpPr/>
          <p:nvPr/>
        </p:nvSpPr>
        <p:spPr>
          <a:xfrm>
            <a:off x="1874519" y="2542032"/>
            <a:ext cx="64008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70"/>
              <a:buFont typeface="Calibri"/>
              <a:buNone/>
            </a:pPr>
            <a:r>
              <a:rPr lang="en-US" sz="267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23</a:t>
            </a:r>
            <a:endParaRPr sz="241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11"/>
          <p:cNvSpPr/>
          <p:nvPr/>
        </p:nvSpPr>
        <p:spPr>
          <a:xfrm>
            <a:off x="1280160" y="1828800"/>
            <a:ext cx="18288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2350"/>
              <a:buFont typeface="Calibri"/>
              <a:buNone/>
            </a:pPr>
            <a:r>
              <a:rPr lang="en-US" sz="235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2023</a:t>
            </a:r>
            <a:endParaRPr sz="207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11"/>
          <p:cNvSpPr/>
          <p:nvPr/>
        </p:nvSpPr>
        <p:spPr>
          <a:xfrm>
            <a:off x="548640" y="3383280"/>
            <a:ext cx="3200400" cy="2423160"/>
          </a:xfrm>
          <a:prstGeom prst="roundRect">
            <a:avLst>
              <a:gd name="adj" fmla="val 2642"/>
            </a:avLst>
          </a:prstGeom>
          <a:solidFill>
            <a:srgbClr val="FFFFFF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11"/>
          <p:cNvSpPr/>
          <p:nvPr/>
        </p:nvSpPr>
        <p:spPr>
          <a:xfrm>
            <a:off x="731520" y="3520440"/>
            <a:ext cx="283464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2100"/>
              <a:buFont typeface="Calibri"/>
              <a:buNone/>
            </a:pPr>
            <a:r>
              <a:rPr lang="en-US" sz="21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Dorcas Michaels</a:t>
            </a:r>
            <a:endParaRPr sz="181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2100"/>
              <a:buFont typeface="Calibri"/>
              <a:buNone/>
            </a:pPr>
            <a:r>
              <a:rPr lang="en-US" sz="21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Painting Project</a:t>
            </a:r>
            <a:endParaRPr sz="181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11"/>
          <p:cNvSpPr/>
          <p:nvPr/>
        </p:nvSpPr>
        <p:spPr>
          <a:xfrm>
            <a:off x="731520" y="4206240"/>
            <a:ext cx="283464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AD5A40"/>
              </a:buClr>
              <a:buSzPts val="2850"/>
              <a:buFont typeface="Calibri"/>
              <a:buNone/>
            </a:pPr>
            <a:r>
              <a:rPr lang="en-US" sz="2850" b="1">
                <a:solidFill>
                  <a:srgbClr val="AD5A40"/>
                </a:solidFill>
                <a:latin typeface="Calibri"/>
                <a:ea typeface="Calibri"/>
                <a:cs typeface="Calibri"/>
                <a:sym typeface="Calibri"/>
              </a:rPr>
              <a:t>$82,100</a:t>
            </a:r>
            <a:endParaRPr sz="259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11"/>
          <p:cNvSpPr/>
          <p:nvPr/>
        </p:nvSpPr>
        <p:spPr>
          <a:xfrm>
            <a:off x="731520" y="4645152"/>
            <a:ext cx="283464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890"/>
              <a:buFont typeface="Calibri"/>
              <a:buNone/>
            </a:pPr>
            <a:r>
              <a:rPr lang="en-US" sz="1890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Net Income: ($77,182)</a:t>
            </a:r>
            <a:endParaRPr sz="154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11"/>
          <p:cNvSpPr/>
          <p:nvPr/>
        </p:nvSpPr>
        <p:spPr>
          <a:xfrm>
            <a:off x="5486400" y="2560320"/>
            <a:ext cx="640080" cy="640080"/>
          </a:xfrm>
          <a:prstGeom prst="ellipse">
            <a:avLst/>
          </a:prstGeom>
          <a:solidFill>
            <a:srgbClr val="AD5A4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11"/>
          <p:cNvSpPr/>
          <p:nvPr/>
        </p:nvSpPr>
        <p:spPr>
          <a:xfrm>
            <a:off x="5486400" y="2542032"/>
            <a:ext cx="64008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70"/>
              <a:buFont typeface="Calibri"/>
              <a:buNone/>
            </a:pPr>
            <a:r>
              <a:rPr lang="en-US" sz="267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24</a:t>
            </a:r>
            <a:endParaRPr sz="241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11"/>
          <p:cNvSpPr/>
          <p:nvPr/>
        </p:nvSpPr>
        <p:spPr>
          <a:xfrm>
            <a:off x="4892040" y="1828800"/>
            <a:ext cx="18288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2350"/>
              <a:buFont typeface="Calibri"/>
              <a:buNone/>
            </a:pPr>
            <a:r>
              <a:rPr lang="en-US" sz="235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2024</a:t>
            </a:r>
            <a:endParaRPr sz="207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11"/>
          <p:cNvSpPr/>
          <p:nvPr/>
        </p:nvSpPr>
        <p:spPr>
          <a:xfrm>
            <a:off x="4160520" y="3383280"/>
            <a:ext cx="3200400" cy="2423160"/>
          </a:xfrm>
          <a:prstGeom prst="roundRect">
            <a:avLst>
              <a:gd name="adj" fmla="val 2642"/>
            </a:avLst>
          </a:prstGeom>
          <a:solidFill>
            <a:srgbClr val="FFFFFF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11"/>
          <p:cNvSpPr/>
          <p:nvPr/>
        </p:nvSpPr>
        <p:spPr>
          <a:xfrm>
            <a:off x="4343400" y="3520440"/>
            <a:ext cx="283464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600"/>
              <a:buFont typeface="Calibri"/>
              <a:buNone/>
            </a:pPr>
            <a:r>
              <a:rPr lang="en-US" sz="16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Restroom Renovation,</a:t>
            </a:r>
            <a:endParaRPr sz="13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260"/>
              <a:buFont typeface="Calibri"/>
              <a:buNone/>
            </a:pPr>
            <a:r>
              <a:rPr lang="en-US" sz="126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Flooring &amp; Painting Completion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11"/>
          <p:cNvSpPr/>
          <p:nvPr/>
        </p:nvSpPr>
        <p:spPr>
          <a:xfrm>
            <a:off x="4343400" y="4206240"/>
            <a:ext cx="283464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AD5A40"/>
              </a:buClr>
              <a:buSzPts val="2850"/>
              <a:buFont typeface="Calibri"/>
              <a:buNone/>
            </a:pPr>
            <a:r>
              <a:rPr lang="en-US" sz="2850" b="1">
                <a:solidFill>
                  <a:srgbClr val="AD5A40"/>
                </a:solidFill>
                <a:latin typeface="Calibri"/>
                <a:ea typeface="Calibri"/>
                <a:cs typeface="Calibri"/>
                <a:sym typeface="Calibri"/>
              </a:rPr>
              <a:t>$234,734</a:t>
            </a:r>
            <a:endParaRPr sz="259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11"/>
          <p:cNvSpPr/>
          <p:nvPr/>
        </p:nvSpPr>
        <p:spPr>
          <a:xfrm>
            <a:off x="4343400" y="4645152"/>
            <a:ext cx="283464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183"/>
              <a:buFont typeface="Calibri"/>
              <a:buNone/>
            </a:pPr>
            <a:r>
              <a:rPr lang="en-US" sz="1350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Net Income: ($272,529)</a:t>
            </a:r>
            <a:endParaRPr sz="154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11"/>
          <p:cNvSpPr/>
          <p:nvPr/>
        </p:nvSpPr>
        <p:spPr>
          <a:xfrm>
            <a:off x="4343400" y="4919472"/>
            <a:ext cx="28346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183"/>
              <a:buFont typeface="Calibri"/>
              <a:buNone/>
            </a:pPr>
            <a:r>
              <a:rPr lang="en-US" sz="1350" i="1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Restroom $188,295 · Flooring $14,795 · Painting (cont.) $31,643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11"/>
          <p:cNvSpPr/>
          <p:nvPr/>
        </p:nvSpPr>
        <p:spPr>
          <a:xfrm>
            <a:off x="9098280" y="2560320"/>
            <a:ext cx="640080" cy="640080"/>
          </a:xfrm>
          <a:prstGeom prst="ellipse">
            <a:avLst/>
          </a:prstGeom>
          <a:solidFill>
            <a:srgbClr val="D6A75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11"/>
          <p:cNvSpPr/>
          <p:nvPr/>
        </p:nvSpPr>
        <p:spPr>
          <a:xfrm>
            <a:off x="9098280" y="2542032"/>
            <a:ext cx="64008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70"/>
              <a:buFont typeface="Calibri"/>
              <a:buNone/>
            </a:pPr>
            <a:r>
              <a:rPr lang="en-US" sz="267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25</a:t>
            </a:r>
            <a:endParaRPr sz="241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11"/>
          <p:cNvSpPr/>
          <p:nvPr/>
        </p:nvSpPr>
        <p:spPr>
          <a:xfrm>
            <a:off x="8503920" y="1828800"/>
            <a:ext cx="18288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2350"/>
              <a:buFont typeface="Calibri"/>
              <a:buNone/>
            </a:pPr>
            <a:r>
              <a:rPr lang="en-US" sz="235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2025</a:t>
            </a:r>
            <a:endParaRPr sz="207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11"/>
          <p:cNvSpPr/>
          <p:nvPr/>
        </p:nvSpPr>
        <p:spPr>
          <a:xfrm>
            <a:off x="7772400" y="3383280"/>
            <a:ext cx="3200400" cy="2423160"/>
          </a:xfrm>
          <a:prstGeom prst="roundRect">
            <a:avLst>
              <a:gd name="adj" fmla="val 2642"/>
            </a:avLst>
          </a:prstGeom>
          <a:solidFill>
            <a:srgbClr val="FFFFFF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11"/>
          <p:cNvSpPr/>
          <p:nvPr/>
        </p:nvSpPr>
        <p:spPr>
          <a:xfrm>
            <a:off x="7955279" y="3520440"/>
            <a:ext cx="283464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2100"/>
              <a:buFont typeface="Calibri"/>
              <a:buNone/>
            </a:pPr>
            <a:r>
              <a:rPr lang="en-US" sz="21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O'Toole Estate</a:t>
            </a:r>
            <a:endParaRPr sz="181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2100"/>
              <a:buFont typeface="Calibri"/>
              <a:buNone/>
            </a:pPr>
            <a:r>
              <a:rPr lang="en-US" sz="21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Bequest</a:t>
            </a:r>
            <a:endParaRPr sz="181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11"/>
          <p:cNvSpPr/>
          <p:nvPr/>
        </p:nvSpPr>
        <p:spPr>
          <a:xfrm>
            <a:off x="7955279" y="4206240"/>
            <a:ext cx="283464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6A756"/>
              </a:buClr>
              <a:buSzPts val="2850"/>
              <a:buFont typeface="Calibri"/>
              <a:buNone/>
            </a:pPr>
            <a:r>
              <a:rPr lang="en-US" sz="2850" b="1">
                <a:solidFill>
                  <a:srgbClr val="D6A756"/>
                </a:solidFill>
                <a:latin typeface="Calibri"/>
                <a:ea typeface="Calibri"/>
                <a:cs typeface="Calibri"/>
                <a:sym typeface="Calibri"/>
              </a:rPr>
              <a:t>$226,406</a:t>
            </a:r>
            <a:endParaRPr sz="259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11"/>
          <p:cNvSpPr/>
          <p:nvPr/>
        </p:nvSpPr>
        <p:spPr>
          <a:xfrm>
            <a:off x="7955279" y="4645152"/>
            <a:ext cx="283464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890"/>
              <a:buFont typeface="Calibri"/>
              <a:buNone/>
            </a:pPr>
            <a:r>
              <a:rPr lang="en-US" sz="1890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Net Income: $208,885</a:t>
            </a:r>
            <a:endParaRPr sz="154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11"/>
          <p:cNvSpPr/>
          <p:nvPr/>
        </p:nvSpPr>
        <p:spPr>
          <a:xfrm>
            <a:off x="548640" y="6035040"/>
            <a:ext cx="110642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510"/>
              <a:buFont typeface="Calibri"/>
              <a:buNone/>
            </a:pPr>
            <a:r>
              <a:rPr lang="en-US" sz="1510" i="1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Each year's bottom-line result has been shaped by major, non-recurring items — two years of capital investment followed by one transformational gift.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11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E695C"/>
              </a:buClr>
              <a:buSzPts val="1750"/>
              <a:buFont typeface="Calibri"/>
              <a:buNone/>
            </a:pPr>
            <a:r>
              <a:rPr lang="en-US" sz="175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SEYMOUR LIBRARY  |  ANNUAL REPORT 2023–2025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11"/>
          <p:cNvSpPr/>
          <p:nvPr/>
        </p:nvSpPr>
        <p:spPr>
          <a:xfrm>
            <a:off x="11430000" y="6510528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6E695C"/>
              </a:buClr>
              <a:buSzPts val="1750"/>
              <a:buFont typeface="Calibri"/>
              <a:buNone/>
            </a:pPr>
            <a:r>
              <a:rPr lang="en-US" sz="175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10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14"/>
          <p:cNvSpPr txBox="1"/>
          <p:nvPr/>
        </p:nvSpPr>
        <p:spPr>
          <a:xfrm>
            <a:off x="548640" y="320040"/>
            <a:ext cx="100584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50" b="1" i="0">
                <a:solidFill>
                  <a:srgbClr val="5B9BD5"/>
                </a:solidFill>
                <a:latin typeface="Calibri"/>
                <a:ea typeface="Calibri"/>
                <a:cs typeface="Calibri"/>
                <a:sym typeface="Calibri"/>
              </a:rPr>
              <a:t>PROGRAMMING GALLERY</a:t>
            </a:r>
            <a:endParaRPr/>
          </a:p>
        </p:txBody>
      </p:sp>
      <p:sp>
        <p:nvSpPr>
          <p:cNvPr id="320" name="Google Shape;320;p14"/>
          <p:cNvSpPr txBox="1"/>
          <p:nvPr/>
        </p:nvSpPr>
        <p:spPr>
          <a:xfrm>
            <a:off x="548640" y="566928"/>
            <a:ext cx="1078992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80" b="1" i="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Stories &amp; Performances</a:t>
            </a:r>
            <a:endParaRPr/>
          </a:p>
        </p:txBody>
      </p:sp>
      <p:sp>
        <p:nvSpPr>
          <p:cNvPr id="321" name="Google Shape;321;p14"/>
          <p:cNvSpPr txBox="1"/>
          <p:nvPr/>
        </p:nvSpPr>
        <p:spPr>
          <a:xfrm>
            <a:off x="548640" y="1170432"/>
            <a:ext cx="1106424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0" i="1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Storytelling, author visits, and early-literacy movement programs.</a:t>
            </a:r>
            <a:endParaRPr/>
          </a:p>
        </p:txBody>
      </p:sp>
      <p:pic>
        <p:nvPicPr>
          <p:cNvPr id="322" name="Google Shape;322;p14" descr="1788302190189_image.png"/>
          <p:cNvPicPr preferRelativeResize="0"/>
          <p:nvPr/>
        </p:nvPicPr>
        <p:blipFill rotWithShape="1">
          <a:blip r:embed="rId3">
            <a:alphaModFix/>
          </a:blip>
          <a:srcRect t="10722" b="10722"/>
          <a:stretch/>
        </p:blipFill>
        <p:spPr>
          <a:xfrm>
            <a:off x="365760" y="1691640"/>
            <a:ext cx="3728720" cy="3905466"/>
          </a:xfrm>
          <a:prstGeom prst="rect">
            <a:avLst/>
          </a:prstGeom>
          <a:noFill/>
          <a:ln w="9525" cap="flat" cmpd="sng">
            <a:solidFill>
              <a:srgbClr val="DAD5C8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23" name="Google Shape;323;p14"/>
          <p:cNvSpPr txBox="1"/>
          <p:nvPr/>
        </p:nvSpPr>
        <p:spPr>
          <a:xfrm>
            <a:off x="365760" y="5670258"/>
            <a:ext cx="3728720" cy="2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i="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Costume Storytime </a:t>
            </a:r>
            <a:endParaRPr sz="1900" b="1" i="0">
              <a:solidFill>
                <a:srgbClr val="2624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4" name="Google Shape;324;p14" descr="1788301910802_image.png"/>
          <p:cNvPicPr preferRelativeResize="0"/>
          <p:nvPr/>
        </p:nvPicPr>
        <p:blipFill rotWithShape="1">
          <a:blip r:embed="rId4">
            <a:alphaModFix/>
          </a:blip>
          <a:srcRect t="10722" b="10722"/>
          <a:stretch/>
        </p:blipFill>
        <p:spPr>
          <a:xfrm>
            <a:off x="4231640" y="1691640"/>
            <a:ext cx="3728720" cy="3905466"/>
          </a:xfrm>
          <a:prstGeom prst="rect">
            <a:avLst/>
          </a:prstGeom>
          <a:noFill/>
          <a:ln w="9525" cap="flat" cmpd="sng">
            <a:solidFill>
              <a:srgbClr val="DAD5C8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25" name="Google Shape;325;p14"/>
          <p:cNvSpPr txBox="1"/>
          <p:nvPr/>
        </p:nvSpPr>
        <p:spPr>
          <a:xfrm>
            <a:off x="4231640" y="5670258"/>
            <a:ext cx="3728720" cy="2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i="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Neal Shusterman Author Visit</a:t>
            </a:r>
            <a:endParaRPr/>
          </a:p>
        </p:txBody>
      </p:sp>
      <p:pic>
        <p:nvPicPr>
          <p:cNvPr id="326" name="Google Shape;326;p14" descr="1788271480526_image.png"/>
          <p:cNvPicPr preferRelativeResize="0"/>
          <p:nvPr/>
        </p:nvPicPr>
        <p:blipFill rotWithShape="1">
          <a:blip r:embed="rId5">
            <a:alphaModFix/>
          </a:blip>
          <a:srcRect l="14198" r="14198"/>
          <a:stretch/>
        </p:blipFill>
        <p:spPr>
          <a:xfrm>
            <a:off x="8097520" y="1691640"/>
            <a:ext cx="3728720" cy="3905466"/>
          </a:xfrm>
          <a:prstGeom prst="rect">
            <a:avLst/>
          </a:prstGeom>
          <a:noFill/>
          <a:ln w="9525" cap="flat" cmpd="sng">
            <a:solidFill>
              <a:srgbClr val="DAD5C8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27" name="Google Shape;327;p14"/>
          <p:cNvSpPr txBox="1"/>
          <p:nvPr/>
        </p:nvSpPr>
        <p:spPr>
          <a:xfrm>
            <a:off x="8097520" y="5670258"/>
            <a:ext cx="37287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i="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Toddler Movement &amp; Storytime</a:t>
            </a:r>
            <a:endParaRPr/>
          </a:p>
        </p:txBody>
      </p:sp>
      <p:sp>
        <p:nvSpPr>
          <p:cNvPr id="328" name="Google Shape;328;p14"/>
          <p:cNvSpPr txBox="1"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SEYMOUR LIBRARY  |  ANNUAL REPORT 2023–2025</a:t>
            </a:r>
            <a:endParaRPr/>
          </a:p>
        </p:txBody>
      </p:sp>
      <p:sp>
        <p:nvSpPr>
          <p:cNvPr id="329" name="Google Shape;329;p14"/>
          <p:cNvSpPr txBox="1"/>
          <p:nvPr/>
        </p:nvSpPr>
        <p:spPr>
          <a:xfrm>
            <a:off x="11430000" y="6510528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11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16"/>
          <p:cNvSpPr/>
          <p:nvPr/>
        </p:nvSpPr>
        <p:spPr>
          <a:xfrm>
            <a:off x="548640" y="32004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ts val="1890"/>
              <a:buFont typeface="Calibri"/>
              <a:buNone/>
            </a:pPr>
            <a:r>
              <a:rPr lang="en-US" sz="1890" b="1">
                <a:solidFill>
                  <a:srgbClr val="5B9BD5"/>
                </a:solidFill>
                <a:latin typeface="Calibri"/>
                <a:ea typeface="Calibri"/>
                <a:cs typeface="Calibri"/>
                <a:sym typeface="Calibri"/>
              </a:rPr>
              <a:t>DIRECTOR ASSESSMENT</a:t>
            </a:r>
            <a:endParaRPr sz="16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p16"/>
          <p:cNvSpPr/>
          <p:nvPr/>
        </p:nvSpPr>
        <p:spPr>
          <a:xfrm>
            <a:off x="548640" y="566928"/>
            <a:ext cx="105156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4300"/>
              <a:buFont typeface="Calibri"/>
              <a:buNone/>
            </a:pPr>
            <a:r>
              <a:rPr lang="en-US" sz="43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Library Scorecard</a:t>
            </a:r>
            <a:endParaRPr sz="3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p16"/>
          <p:cNvSpPr/>
          <p:nvPr/>
        </p:nvSpPr>
        <p:spPr>
          <a:xfrm>
            <a:off x="548640" y="1417320"/>
            <a:ext cx="11064240" cy="484632"/>
          </a:xfrm>
          <a:prstGeom prst="roundRect">
            <a:avLst>
              <a:gd name="adj" fmla="val 9434"/>
            </a:avLst>
          </a:prstGeom>
          <a:solidFill>
            <a:srgbClr val="FFFFFF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399;p16"/>
          <p:cNvSpPr/>
          <p:nvPr/>
        </p:nvSpPr>
        <p:spPr>
          <a:xfrm>
            <a:off x="777240" y="1559052"/>
            <a:ext cx="201168" cy="201168"/>
          </a:xfrm>
          <a:prstGeom prst="ellipse">
            <a:avLst/>
          </a:prstGeom>
          <a:solidFill>
            <a:srgbClr val="5C8A5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p16"/>
          <p:cNvSpPr/>
          <p:nvPr/>
        </p:nvSpPr>
        <p:spPr>
          <a:xfrm>
            <a:off x="1143000" y="1417320"/>
            <a:ext cx="2560320" cy="484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2150"/>
              <a:buFont typeface="Calibri"/>
              <a:buNone/>
            </a:pPr>
            <a:r>
              <a:rPr lang="en-US" sz="215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Cash Position</a:t>
            </a:r>
            <a:endParaRPr sz="186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p16"/>
          <p:cNvSpPr/>
          <p:nvPr/>
        </p:nvSpPr>
        <p:spPr>
          <a:xfrm>
            <a:off x="3840480" y="1417320"/>
            <a:ext cx="7635240" cy="484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420"/>
              <a:buFont typeface="Calibri"/>
              <a:buNone/>
            </a:pPr>
            <a:r>
              <a:rPr lang="en-US" sz="1420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Cash fell 28% in 2024 ($409,177, capital-project year), then rose to $611,308 in 2025 — above the 2023 level.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16"/>
          <p:cNvSpPr/>
          <p:nvPr/>
        </p:nvSpPr>
        <p:spPr>
          <a:xfrm>
            <a:off x="548640" y="1956816"/>
            <a:ext cx="11064240" cy="484632"/>
          </a:xfrm>
          <a:prstGeom prst="roundRect">
            <a:avLst>
              <a:gd name="adj" fmla="val 9434"/>
            </a:avLst>
          </a:prstGeom>
          <a:solidFill>
            <a:srgbClr val="FFFFFF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p16"/>
          <p:cNvSpPr/>
          <p:nvPr/>
        </p:nvSpPr>
        <p:spPr>
          <a:xfrm>
            <a:off x="777240" y="2098548"/>
            <a:ext cx="201168" cy="201168"/>
          </a:xfrm>
          <a:prstGeom prst="ellipse">
            <a:avLst/>
          </a:prstGeom>
          <a:solidFill>
            <a:srgbClr val="5C8A5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4" name="Google Shape;404;p16"/>
          <p:cNvSpPr/>
          <p:nvPr/>
        </p:nvSpPr>
        <p:spPr>
          <a:xfrm>
            <a:off x="1143000" y="1956816"/>
            <a:ext cx="2560320" cy="484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2150"/>
              <a:buFont typeface="Calibri"/>
              <a:buNone/>
            </a:pPr>
            <a:r>
              <a:rPr lang="en-US" sz="215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Building Use</a:t>
            </a:r>
            <a:endParaRPr sz="186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" name="Google Shape;405;p16"/>
          <p:cNvSpPr/>
          <p:nvPr/>
        </p:nvSpPr>
        <p:spPr>
          <a:xfrm>
            <a:off x="3840480" y="1956816"/>
            <a:ext cx="7635240" cy="484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420"/>
              <a:buFont typeface="Calibri"/>
              <a:buNone/>
            </a:pPr>
            <a:r>
              <a:rPr lang="en-US" sz="1420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Visits up 15.7%; average daily traffic also increased.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" name="Google Shape;406;p16"/>
          <p:cNvSpPr/>
          <p:nvPr/>
        </p:nvSpPr>
        <p:spPr>
          <a:xfrm>
            <a:off x="548640" y="2496312"/>
            <a:ext cx="11064240" cy="484632"/>
          </a:xfrm>
          <a:prstGeom prst="roundRect">
            <a:avLst>
              <a:gd name="adj" fmla="val 9434"/>
            </a:avLst>
          </a:prstGeom>
          <a:solidFill>
            <a:srgbClr val="FFFFFF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" name="Google Shape;407;p16"/>
          <p:cNvSpPr/>
          <p:nvPr/>
        </p:nvSpPr>
        <p:spPr>
          <a:xfrm>
            <a:off x="777240" y="2638044"/>
            <a:ext cx="201168" cy="201168"/>
          </a:xfrm>
          <a:prstGeom prst="ellipse">
            <a:avLst/>
          </a:prstGeom>
          <a:solidFill>
            <a:srgbClr val="5C8A5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" name="Google Shape;408;p16"/>
          <p:cNvSpPr/>
          <p:nvPr/>
        </p:nvSpPr>
        <p:spPr>
          <a:xfrm>
            <a:off x="1143000" y="2496312"/>
            <a:ext cx="2560320" cy="484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2150"/>
              <a:buFont typeface="Calibri"/>
              <a:buNone/>
            </a:pPr>
            <a:r>
              <a:rPr lang="en-US" sz="215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Circulation</a:t>
            </a:r>
            <a:endParaRPr sz="186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" name="Google Shape;409;p16"/>
          <p:cNvSpPr/>
          <p:nvPr/>
        </p:nvSpPr>
        <p:spPr>
          <a:xfrm>
            <a:off x="3840480" y="2496312"/>
            <a:ext cx="7635240" cy="484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420"/>
              <a:buFont typeface="Calibri"/>
              <a:buNone/>
            </a:pPr>
            <a:r>
              <a:rPr lang="en-US" sz="1420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Total circulation up 15.4%, in both print and digital formats.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" name="Google Shape;410;p16"/>
          <p:cNvSpPr/>
          <p:nvPr/>
        </p:nvSpPr>
        <p:spPr>
          <a:xfrm>
            <a:off x="548640" y="3035808"/>
            <a:ext cx="11064240" cy="484632"/>
          </a:xfrm>
          <a:prstGeom prst="roundRect">
            <a:avLst>
              <a:gd name="adj" fmla="val 9434"/>
            </a:avLst>
          </a:prstGeom>
          <a:solidFill>
            <a:srgbClr val="FFFFFF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" name="Google Shape;411;p16"/>
          <p:cNvSpPr/>
          <p:nvPr/>
        </p:nvSpPr>
        <p:spPr>
          <a:xfrm>
            <a:off x="777240" y="3177540"/>
            <a:ext cx="201168" cy="201168"/>
          </a:xfrm>
          <a:prstGeom prst="ellipse">
            <a:avLst/>
          </a:prstGeom>
          <a:solidFill>
            <a:srgbClr val="D6A75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" name="Google Shape;412;p16"/>
          <p:cNvSpPr/>
          <p:nvPr/>
        </p:nvSpPr>
        <p:spPr>
          <a:xfrm>
            <a:off x="1143000" y="3035808"/>
            <a:ext cx="2560320" cy="484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2150"/>
              <a:buFont typeface="Calibri"/>
              <a:buNone/>
            </a:pPr>
            <a:r>
              <a:rPr lang="en-US" sz="215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Programming</a:t>
            </a:r>
            <a:endParaRPr sz="186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p16"/>
          <p:cNvSpPr/>
          <p:nvPr/>
        </p:nvSpPr>
        <p:spPr>
          <a:xfrm>
            <a:off x="3840480" y="3035808"/>
            <a:ext cx="7635240" cy="484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420"/>
              <a:buFont typeface="Calibri"/>
              <a:buNone/>
            </a:pPr>
            <a:r>
              <a:rPr lang="en-US" sz="1420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Combined (family/multi-audience) programming surged; standalone adult programming is the area most in need of growth.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16"/>
          <p:cNvSpPr/>
          <p:nvPr/>
        </p:nvSpPr>
        <p:spPr>
          <a:xfrm>
            <a:off x="548640" y="3575304"/>
            <a:ext cx="11064240" cy="484632"/>
          </a:xfrm>
          <a:prstGeom prst="roundRect">
            <a:avLst>
              <a:gd name="adj" fmla="val 9434"/>
            </a:avLst>
          </a:prstGeom>
          <a:solidFill>
            <a:srgbClr val="FFFFFF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" name="Google Shape;415;p16"/>
          <p:cNvSpPr/>
          <p:nvPr/>
        </p:nvSpPr>
        <p:spPr>
          <a:xfrm>
            <a:off x="777240" y="3717036"/>
            <a:ext cx="201168" cy="201168"/>
          </a:xfrm>
          <a:prstGeom prst="ellipse">
            <a:avLst/>
          </a:prstGeom>
          <a:solidFill>
            <a:srgbClr val="D6A75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p16"/>
          <p:cNvSpPr/>
          <p:nvPr/>
        </p:nvSpPr>
        <p:spPr>
          <a:xfrm>
            <a:off x="1143000" y="3575304"/>
            <a:ext cx="2560320" cy="484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2150"/>
              <a:buFont typeface="Calibri"/>
              <a:buNone/>
            </a:pPr>
            <a:r>
              <a:rPr lang="en-US" sz="215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Revenue Stability</a:t>
            </a:r>
            <a:endParaRPr sz="186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7" name="Google Shape;417;p16"/>
          <p:cNvSpPr/>
          <p:nvPr/>
        </p:nvSpPr>
        <p:spPr>
          <a:xfrm>
            <a:off x="3840480" y="3575304"/>
            <a:ext cx="7635240" cy="484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420"/>
              <a:buFont typeface="Calibri"/>
              <a:buNone/>
            </a:pPr>
            <a:r>
              <a:rPr lang="en-US" sz="1420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2025 revenue growth was driven by a one-time bequest, not recurring sources.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16"/>
          <p:cNvSpPr/>
          <p:nvPr/>
        </p:nvSpPr>
        <p:spPr>
          <a:xfrm>
            <a:off x="548640" y="4114800"/>
            <a:ext cx="11064240" cy="484632"/>
          </a:xfrm>
          <a:prstGeom prst="roundRect">
            <a:avLst>
              <a:gd name="adj" fmla="val 9434"/>
            </a:avLst>
          </a:prstGeom>
          <a:solidFill>
            <a:srgbClr val="FFFFFF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9" name="Google Shape;419;p16"/>
          <p:cNvSpPr/>
          <p:nvPr/>
        </p:nvSpPr>
        <p:spPr>
          <a:xfrm>
            <a:off x="777240" y="4256532"/>
            <a:ext cx="201168" cy="201168"/>
          </a:xfrm>
          <a:prstGeom prst="ellipse">
            <a:avLst/>
          </a:prstGeom>
          <a:solidFill>
            <a:srgbClr val="5C8A5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0" name="Google Shape;420;p16"/>
          <p:cNvSpPr/>
          <p:nvPr/>
        </p:nvSpPr>
        <p:spPr>
          <a:xfrm>
            <a:off x="1143000" y="4114800"/>
            <a:ext cx="2560320" cy="484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2150"/>
              <a:buFont typeface="Calibri"/>
              <a:buNone/>
            </a:pPr>
            <a:r>
              <a:rPr lang="en-US" sz="215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Fund Balance</a:t>
            </a:r>
            <a:endParaRPr sz="186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16"/>
          <p:cNvSpPr/>
          <p:nvPr/>
        </p:nvSpPr>
        <p:spPr>
          <a:xfrm>
            <a:off x="3840480" y="4114800"/>
            <a:ext cx="7635240" cy="484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420"/>
              <a:buFont typeface="Calibri"/>
              <a:buNone/>
            </a:pPr>
            <a:r>
              <a:rPr lang="en-US" sz="1420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CD/reserve holdings grew from $400,000 (2023) to $550,118 (2025), +37.5%, despite a 2024 dip.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p16"/>
          <p:cNvSpPr/>
          <p:nvPr/>
        </p:nvSpPr>
        <p:spPr>
          <a:xfrm>
            <a:off x="548640" y="4654296"/>
            <a:ext cx="11064240" cy="484632"/>
          </a:xfrm>
          <a:prstGeom prst="roundRect">
            <a:avLst>
              <a:gd name="adj" fmla="val 9434"/>
            </a:avLst>
          </a:prstGeom>
          <a:solidFill>
            <a:srgbClr val="FFFFFF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Google Shape;423;p16"/>
          <p:cNvSpPr/>
          <p:nvPr/>
        </p:nvSpPr>
        <p:spPr>
          <a:xfrm>
            <a:off x="777240" y="4796028"/>
            <a:ext cx="201168" cy="201168"/>
          </a:xfrm>
          <a:prstGeom prst="ellipse">
            <a:avLst/>
          </a:prstGeom>
          <a:solidFill>
            <a:srgbClr val="D6A75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" name="Google Shape;424;p16"/>
          <p:cNvSpPr/>
          <p:nvPr/>
        </p:nvSpPr>
        <p:spPr>
          <a:xfrm>
            <a:off x="1143000" y="4654296"/>
            <a:ext cx="2560320" cy="484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2150"/>
              <a:buFont typeface="Calibri"/>
              <a:buNone/>
            </a:pPr>
            <a:r>
              <a:rPr lang="en-US" sz="215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Operating Margin</a:t>
            </a:r>
            <a:endParaRPr sz="186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" name="Google Shape;425;p16"/>
          <p:cNvSpPr/>
          <p:nvPr/>
        </p:nvSpPr>
        <p:spPr>
          <a:xfrm>
            <a:off x="3840480" y="4654296"/>
            <a:ext cx="7635240" cy="484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420"/>
              <a:buFont typeface="Calibri"/>
              <a:buNone/>
            </a:pPr>
            <a:r>
              <a:rPr lang="en-US" sz="1420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Adjusted results: +$13,102 (2023), ($22,850) (2024), +$23,415 (2025) — roughly breakeven overall.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6" name="Google Shape;426;p16"/>
          <p:cNvSpPr/>
          <p:nvPr/>
        </p:nvSpPr>
        <p:spPr>
          <a:xfrm>
            <a:off x="548640" y="5193792"/>
            <a:ext cx="11064240" cy="484632"/>
          </a:xfrm>
          <a:prstGeom prst="roundRect">
            <a:avLst>
              <a:gd name="adj" fmla="val 9434"/>
            </a:avLst>
          </a:prstGeom>
          <a:solidFill>
            <a:srgbClr val="FFFFFF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7" name="Google Shape;427;p16"/>
          <p:cNvSpPr/>
          <p:nvPr/>
        </p:nvSpPr>
        <p:spPr>
          <a:xfrm>
            <a:off x="777240" y="5335524"/>
            <a:ext cx="201168" cy="201168"/>
          </a:xfrm>
          <a:prstGeom prst="ellipse">
            <a:avLst/>
          </a:prstGeom>
          <a:solidFill>
            <a:srgbClr val="5C8A5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8" name="Google Shape;428;p16"/>
          <p:cNvSpPr/>
          <p:nvPr/>
        </p:nvSpPr>
        <p:spPr>
          <a:xfrm>
            <a:off x="1143000" y="5193792"/>
            <a:ext cx="2560320" cy="484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2150"/>
              <a:buFont typeface="Calibri"/>
              <a:buNone/>
            </a:pPr>
            <a:r>
              <a:rPr lang="en-US" sz="215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Capital Investments</a:t>
            </a:r>
            <a:endParaRPr sz="186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9" name="Google Shape;429;p16"/>
          <p:cNvSpPr/>
          <p:nvPr/>
        </p:nvSpPr>
        <p:spPr>
          <a:xfrm>
            <a:off x="3840480" y="5193792"/>
            <a:ext cx="7635240" cy="484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420"/>
              <a:buFont typeface="Calibri"/>
              <a:buNone/>
            </a:pPr>
            <a:r>
              <a:rPr lang="en-US" sz="1420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Major facility reinvestment (painting, restrooms, flooring) completed 2023–2024.</a:t>
            </a:r>
            <a:endParaRPr sz="157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Google Shape;430;p16"/>
          <p:cNvSpPr/>
          <p:nvPr/>
        </p:nvSpPr>
        <p:spPr>
          <a:xfrm>
            <a:off x="548640" y="5733288"/>
            <a:ext cx="11064240" cy="484632"/>
          </a:xfrm>
          <a:prstGeom prst="roundRect">
            <a:avLst>
              <a:gd name="adj" fmla="val 9434"/>
            </a:avLst>
          </a:prstGeom>
          <a:solidFill>
            <a:srgbClr val="FFFFFF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1" name="Google Shape;431;p16"/>
          <p:cNvSpPr/>
          <p:nvPr/>
        </p:nvSpPr>
        <p:spPr>
          <a:xfrm>
            <a:off x="777240" y="5875020"/>
            <a:ext cx="201168" cy="201168"/>
          </a:xfrm>
          <a:prstGeom prst="ellipse">
            <a:avLst/>
          </a:prstGeom>
          <a:solidFill>
            <a:srgbClr val="5C8A5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p16"/>
          <p:cNvSpPr/>
          <p:nvPr/>
        </p:nvSpPr>
        <p:spPr>
          <a:xfrm>
            <a:off x="1143000" y="5733288"/>
            <a:ext cx="2560320" cy="484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2150"/>
              <a:buFont typeface="Calibri"/>
              <a:buNone/>
            </a:pPr>
            <a:r>
              <a:rPr lang="en-US" sz="215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Community Support</a:t>
            </a:r>
            <a:endParaRPr sz="186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" name="Google Shape;433;p16"/>
          <p:cNvSpPr/>
          <p:nvPr/>
        </p:nvSpPr>
        <p:spPr>
          <a:xfrm>
            <a:off x="3840480" y="5733288"/>
            <a:ext cx="7635240" cy="484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420"/>
              <a:buFont typeface="Calibri"/>
              <a:buNone/>
            </a:pPr>
            <a:r>
              <a:rPr lang="en-US" sz="1420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The O'Toole Estate Bequest reflects strong philanthropic trust in the Library.</a:t>
            </a:r>
            <a:endParaRPr sz="161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16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E695C"/>
              </a:buClr>
              <a:buSzPts val="1750"/>
              <a:buFont typeface="Calibri"/>
              <a:buNone/>
            </a:pPr>
            <a:r>
              <a:rPr lang="en-US" sz="175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SEYMOUR LIBRARY  |  ANNUAL REPORT 2023–2025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" name="Google Shape;435;p16"/>
          <p:cNvSpPr/>
          <p:nvPr/>
        </p:nvSpPr>
        <p:spPr>
          <a:xfrm>
            <a:off x="11430000" y="6510528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6E695C"/>
              </a:buClr>
              <a:buSzPts val="1750"/>
              <a:buFont typeface="Calibri"/>
              <a:buNone/>
            </a:pPr>
            <a:r>
              <a:rPr lang="en-US" sz="175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12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17"/>
          <p:cNvSpPr/>
          <p:nvPr/>
        </p:nvSpPr>
        <p:spPr>
          <a:xfrm>
            <a:off x="548640" y="32004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ts val="1890"/>
              <a:buFont typeface="Calibri"/>
              <a:buNone/>
            </a:pPr>
            <a:r>
              <a:rPr lang="en-US" sz="1890" b="1">
                <a:solidFill>
                  <a:srgbClr val="5B9BD5"/>
                </a:solidFill>
                <a:latin typeface="Calibri"/>
                <a:ea typeface="Calibri"/>
                <a:cs typeface="Calibri"/>
                <a:sym typeface="Calibri"/>
              </a:rPr>
              <a:t>FINANCIAL OVERVIEW</a:t>
            </a:r>
            <a:endParaRPr sz="16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p17"/>
          <p:cNvSpPr/>
          <p:nvPr/>
        </p:nvSpPr>
        <p:spPr>
          <a:xfrm>
            <a:off x="548640" y="566928"/>
            <a:ext cx="105156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4300"/>
              <a:buFont typeface="Calibri"/>
              <a:buNone/>
            </a:pPr>
            <a:r>
              <a:rPr lang="en-US" sz="4300" b="1" dirty="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Financial Health at a Glance</a:t>
            </a:r>
            <a:endParaRPr sz="39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443" name="Google Shape;443;p17"/>
          <p:cNvGraphicFramePr/>
          <p:nvPr/>
        </p:nvGraphicFramePr>
        <p:xfrm>
          <a:off x="94891" y="1371600"/>
          <a:ext cx="4797149" cy="4754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44" name="Google Shape;444;p17"/>
          <p:cNvSpPr/>
          <p:nvPr/>
        </p:nvSpPr>
        <p:spPr>
          <a:xfrm>
            <a:off x="5029199" y="1371600"/>
            <a:ext cx="7067909" cy="4754880"/>
          </a:xfrm>
          <a:prstGeom prst="roundRect">
            <a:avLst>
              <a:gd name="adj" fmla="val 1379"/>
            </a:avLst>
          </a:prstGeom>
          <a:solidFill>
            <a:srgbClr val="FFFFFF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5" name="Google Shape;445;p17"/>
          <p:cNvSpPr/>
          <p:nvPr/>
        </p:nvSpPr>
        <p:spPr>
          <a:xfrm>
            <a:off x="5349240" y="1572768"/>
            <a:ext cx="214884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50"/>
              <a:buFont typeface="Calibri"/>
              <a:buNone/>
            </a:pPr>
            <a:endParaRPr sz="1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6" name="Google Shape;446;p17"/>
          <p:cNvSpPr/>
          <p:nvPr/>
        </p:nvSpPr>
        <p:spPr>
          <a:xfrm>
            <a:off x="7635240" y="1572768"/>
            <a:ext cx="132588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2050"/>
              <a:buFont typeface="Calibri"/>
              <a:buNone/>
            </a:pPr>
            <a:r>
              <a:rPr lang="en-US" sz="2050" b="1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2023</a:t>
            </a:r>
            <a:endParaRPr sz="2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" name="Google Shape;447;p17"/>
          <p:cNvSpPr/>
          <p:nvPr/>
        </p:nvSpPr>
        <p:spPr>
          <a:xfrm>
            <a:off x="9052560" y="1572768"/>
            <a:ext cx="132588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2050"/>
              <a:buFont typeface="Calibri"/>
              <a:buNone/>
            </a:pPr>
            <a:r>
              <a:rPr lang="en-US" sz="2050" b="1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2024</a:t>
            </a:r>
            <a:endParaRPr sz="2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8" name="Google Shape;448;p17"/>
          <p:cNvSpPr/>
          <p:nvPr/>
        </p:nvSpPr>
        <p:spPr>
          <a:xfrm>
            <a:off x="10469880" y="1572768"/>
            <a:ext cx="132588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2050"/>
              <a:buFont typeface="Calibri"/>
              <a:buNone/>
            </a:pPr>
            <a:r>
              <a:rPr lang="en-US" sz="2050" b="1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2025</a:t>
            </a:r>
            <a:endParaRPr sz="2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49" name="Google Shape;449;p17"/>
          <p:cNvCxnSpPr/>
          <p:nvPr/>
        </p:nvCxnSpPr>
        <p:spPr>
          <a:xfrm>
            <a:off x="5349240" y="1929384"/>
            <a:ext cx="6446520" cy="0"/>
          </a:xfrm>
          <a:prstGeom prst="straightConnector1">
            <a:avLst/>
          </a:prstGeom>
          <a:noFill/>
          <a:ln w="12700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50" name="Google Shape;450;p17"/>
          <p:cNvSpPr/>
          <p:nvPr/>
        </p:nvSpPr>
        <p:spPr>
          <a:xfrm>
            <a:off x="5349240" y="1975104"/>
            <a:ext cx="6446520" cy="457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1" name="Google Shape;451;p17"/>
          <p:cNvSpPr/>
          <p:nvPr/>
        </p:nvSpPr>
        <p:spPr>
          <a:xfrm>
            <a:off x="5349240" y="1993392"/>
            <a:ext cx="21488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2100"/>
              <a:buFont typeface="Calibri"/>
              <a:buNone/>
            </a:pPr>
            <a:r>
              <a:rPr lang="en-US" sz="21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Revenue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p17"/>
          <p:cNvSpPr/>
          <p:nvPr/>
        </p:nvSpPr>
        <p:spPr>
          <a:xfrm>
            <a:off x="7635240" y="1993392"/>
            <a:ext cx="132588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2150"/>
              <a:buFont typeface="Calibri"/>
              <a:buNone/>
            </a:pPr>
            <a:r>
              <a:rPr lang="en-US" sz="215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$595,574</a:t>
            </a:r>
            <a:endParaRPr sz="21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Google Shape;453;p17"/>
          <p:cNvSpPr/>
          <p:nvPr/>
        </p:nvSpPr>
        <p:spPr>
          <a:xfrm>
            <a:off x="9052560" y="1993392"/>
            <a:ext cx="132588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2150"/>
              <a:buFont typeface="Calibri"/>
              <a:buNone/>
            </a:pPr>
            <a:r>
              <a:rPr lang="en-US" sz="215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$593,937</a:t>
            </a:r>
            <a:endParaRPr sz="21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4" name="Google Shape;454;p17"/>
          <p:cNvSpPr/>
          <p:nvPr/>
        </p:nvSpPr>
        <p:spPr>
          <a:xfrm>
            <a:off x="10469880" y="1993392"/>
            <a:ext cx="132588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2150"/>
              <a:buFont typeface="Calibri"/>
              <a:buNone/>
            </a:pPr>
            <a:r>
              <a:rPr lang="en-US" sz="215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$925,293</a:t>
            </a:r>
            <a:endParaRPr sz="21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5" name="Google Shape;455;p17"/>
          <p:cNvSpPr/>
          <p:nvPr/>
        </p:nvSpPr>
        <p:spPr>
          <a:xfrm>
            <a:off x="5349240" y="2450592"/>
            <a:ext cx="21488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2100"/>
              <a:buFont typeface="Calibri"/>
              <a:buNone/>
            </a:pPr>
            <a:r>
              <a:rPr lang="en-US" sz="21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Expenses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p17"/>
          <p:cNvSpPr/>
          <p:nvPr/>
        </p:nvSpPr>
        <p:spPr>
          <a:xfrm>
            <a:off x="7635240" y="2450592"/>
            <a:ext cx="132588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2150"/>
              <a:buFont typeface="Calibri"/>
              <a:buNone/>
            </a:pPr>
            <a:r>
              <a:rPr lang="en-US" sz="215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$672,756</a:t>
            </a:r>
            <a:endParaRPr sz="21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" name="Google Shape;457;p17"/>
          <p:cNvSpPr/>
          <p:nvPr/>
        </p:nvSpPr>
        <p:spPr>
          <a:xfrm>
            <a:off x="9052560" y="2450592"/>
            <a:ext cx="132588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2150"/>
              <a:buFont typeface="Calibri"/>
              <a:buNone/>
            </a:pPr>
            <a:r>
              <a:rPr lang="en-US" sz="215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$866,466</a:t>
            </a:r>
            <a:endParaRPr sz="21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" name="Google Shape;458;p17"/>
          <p:cNvSpPr/>
          <p:nvPr/>
        </p:nvSpPr>
        <p:spPr>
          <a:xfrm>
            <a:off x="10469880" y="2450592"/>
            <a:ext cx="132588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2150"/>
              <a:buFont typeface="Calibri"/>
              <a:buNone/>
            </a:pPr>
            <a:r>
              <a:rPr lang="en-US" sz="215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$716,408</a:t>
            </a:r>
            <a:endParaRPr sz="21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9" name="Google Shape;459;p17"/>
          <p:cNvSpPr/>
          <p:nvPr/>
        </p:nvSpPr>
        <p:spPr>
          <a:xfrm>
            <a:off x="5349240" y="2889504"/>
            <a:ext cx="6446520" cy="457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p17"/>
          <p:cNvSpPr/>
          <p:nvPr/>
        </p:nvSpPr>
        <p:spPr>
          <a:xfrm>
            <a:off x="5349240" y="2907792"/>
            <a:ext cx="21488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2100"/>
              <a:buFont typeface="Calibri"/>
              <a:buNone/>
            </a:pPr>
            <a:r>
              <a:rPr lang="en-US" sz="21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Net Income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1" name="Google Shape;461;p17"/>
          <p:cNvSpPr/>
          <p:nvPr/>
        </p:nvSpPr>
        <p:spPr>
          <a:xfrm>
            <a:off x="7635240" y="2907792"/>
            <a:ext cx="132588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2150"/>
              <a:buFont typeface="Calibri"/>
              <a:buNone/>
            </a:pPr>
            <a:r>
              <a:rPr lang="en-US" sz="215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($77,182)</a:t>
            </a:r>
            <a:endParaRPr sz="21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2" name="Google Shape;462;p17"/>
          <p:cNvSpPr/>
          <p:nvPr/>
        </p:nvSpPr>
        <p:spPr>
          <a:xfrm>
            <a:off x="9052560" y="2907792"/>
            <a:ext cx="132588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779"/>
              <a:buFont typeface="Calibri"/>
              <a:buNone/>
            </a:pPr>
            <a:r>
              <a:rPr lang="en-US" sz="178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($272,529)</a:t>
            </a:r>
            <a:endParaRPr sz="17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" name="Google Shape;463;p17"/>
          <p:cNvSpPr/>
          <p:nvPr/>
        </p:nvSpPr>
        <p:spPr>
          <a:xfrm>
            <a:off x="10469880" y="2907792"/>
            <a:ext cx="132588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2150"/>
              <a:buFont typeface="Calibri"/>
              <a:buNone/>
            </a:pPr>
            <a:r>
              <a:rPr lang="en-US" sz="215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$208,885</a:t>
            </a:r>
            <a:endParaRPr sz="21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" name="Google Shape;464;p17"/>
          <p:cNvSpPr/>
          <p:nvPr/>
        </p:nvSpPr>
        <p:spPr>
          <a:xfrm>
            <a:off x="5349240" y="3364992"/>
            <a:ext cx="21488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2100"/>
              <a:buFont typeface="Calibri"/>
              <a:buNone/>
            </a:pPr>
            <a:r>
              <a:rPr lang="en-US" sz="21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Cash (year-end)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" name="Google Shape;465;p17"/>
          <p:cNvSpPr/>
          <p:nvPr/>
        </p:nvSpPr>
        <p:spPr>
          <a:xfrm>
            <a:off x="7635240" y="3364992"/>
            <a:ext cx="132588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2150"/>
              <a:buFont typeface="Calibri"/>
              <a:buNone/>
            </a:pPr>
            <a:r>
              <a:rPr lang="en-US" sz="215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$565,519</a:t>
            </a:r>
            <a:endParaRPr sz="21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" name="Google Shape;466;p17"/>
          <p:cNvSpPr/>
          <p:nvPr/>
        </p:nvSpPr>
        <p:spPr>
          <a:xfrm>
            <a:off x="9052560" y="3364992"/>
            <a:ext cx="132588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2150"/>
              <a:buFont typeface="Calibri"/>
              <a:buNone/>
            </a:pPr>
            <a:r>
              <a:rPr lang="en-US" sz="215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$409,177</a:t>
            </a:r>
            <a:endParaRPr sz="21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" name="Google Shape;467;p17"/>
          <p:cNvSpPr/>
          <p:nvPr/>
        </p:nvSpPr>
        <p:spPr>
          <a:xfrm>
            <a:off x="10469880" y="3364992"/>
            <a:ext cx="132588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2150"/>
              <a:buFont typeface="Calibri"/>
              <a:buNone/>
            </a:pPr>
            <a:r>
              <a:rPr lang="en-US" sz="215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$611,308</a:t>
            </a:r>
            <a:endParaRPr sz="21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8" name="Google Shape;468;p17"/>
          <p:cNvSpPr/>
          <p:nvPr/>
        </p:nvSpPr>
        <p:spPr>
          <a:xfrm>
            <a:off x="5349240" y="3803904"/>
            <a:ext cx="6446520" cy="457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9" name="Google Shape;469;p17"/>
          <p:cNvSpPr/>
          <p:nvPr/>
        </p:nvSpPr>
        <p:spPr>
          <a:xfrm>
            <a:off x="5349240" y="3822192"/>
            <a:ext cx="21488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2100"/>
              <a:buFont typeface="Calibri"/>
              <a:buNone/>
            </a:pPr>
            <a:r>
              <a:rPr lang="en-US" sz="210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Fund Balance (CDs)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0" name="Google Shape;470;p17"/>
          <p:cNvSpPr/>
          <p:nvPr/>
        </p:nvSpPr>
        <p:spPr>
          <a:xfrm>
            <a:off x="7635240" y="3822192"/>
            <a:ext cx="132588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2150"/>
              <a:buFont typeface="Calibri"/>
              <a:buNone/>
            </a:pPr>
            <a:r>
              <a:rPr lang="en-US" sz="215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$400,000</a:t>
            </a:r>
            <a:endParaRPr sz="21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1" name="Google Shape;471;p17"/>
          <p:cNvSpPr/>
          <p:nvPr/>
        </p:nvSpPr>
        <p:spPr>
          <a:xfrm>
            <a:off x="9052560" y="3822192"/>
            <a:ext cx="132588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2150"/>
              <a:buFont typeface="Calibri"/>
              <a:buNone/>
            </a:pPr>
            <a:r>
              <a:rPr lang="en-US" sz="215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$317,094</a:t>
            </a:r>
            <a:endParaRPr sz="21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2" name="Google Shape;472;p17"/>
          <p:cNvSpPr/>
          <p:nvPr/>
        </p:nvSpPr>
        <p:spPr>
          <a:xfrm>
            <a:off x="10469880" y="3822192"/>
            <a:ext cx="132588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2150"/>
              <a:buFont typeface="Calibri"/>
              <a:buNone/>
            </a:pPr>
            <a:r>
              <a:rPr lang="en-US" sz="215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$550,118</a:t>
            </a:r>
            <a:endParaRPr sz="21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3" name="Google Shape;473;p17"/>
          <p:cNvSpPr/>
          <p:nvPr/>
        </p:nvSpPr>
        <p:spPr>
          <a:xfrm>
            <a:off x="5349240" y="4617720"/>
            <a:ext cx="6446520" cy="1417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850"/>
              <a:buFont typeface="Calibri"/>
              <a:buNone/>
            </a:pPr>
            <a:r>
              <a:rPr lang="en-US" sz="1850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Expenses spiked in 2024 due to capital projects, drawing down cash and CD reserves. 2025's swing to surplus reflects the O'Toole Estate Bequest — cash and reserves both ended the year above their 2023 levels.</a:t>
            </a:r>
            <a:endParaRPr sz="1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4" name="Google Shape;474;p17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E695C"/>
              </a:buClr>
              <a:buSzPts val="1750"/>
              <a:buFont typeface="Calibri"/>
              <a:buNone/>
            </a:pPr>
            <a:r>
              <a:rPr lang="en-US" sz="175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SEYMOUR LIBRARY  |  ANNUAL REPORT 2023–2025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5" name="Google Shape;475;p17"/>
          <p:cNvSpPr/>
          <p:nvPr/>
        </p:nvSpPr>
        <p:spPr>
          <a:xfrm>
            <a:off x="11430000" y="6510528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6E695C"/>
              </a:buClr>
              <a:buSzPts val="1750"/>
              <a:buFont typeface="Calibri"/>
              <a:buNone/>
            </a:pPr>
            <a:r>
              <a:rPr lang="en-US" sz="175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13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18"/>
          <p:cNvSpPr/>
          <p:nvPr/>
        </p:nvSpPr>
        <p:spPr>
          <a:xfrm>
            <a:off x="548640" y="32004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ts val="1890"/>
              <a:buFont typeface="Calibri"/>
              <a:buNone/>
            </a:pPr>
            <a:r>
              <a:rPr lang="en-US" sz="1890" b="1">
                <a:solidFill>
                  <a:srgbClr val="5B9BD5"/>
                </a:solidFill>
                <a:latin typeface="Calibri"/>
                <a:ea typeface="Calibri"/>
                <a:cs typeface="Calibri"/>
                <a:sym typeface="Calibri"/>
              </a:rPr>
              <a:t>FINANCIAL OVERVIEW</a:t>
            </a:r>
            <a:endParaRPr sz="16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2" name="Google Shape;482;p18"/>
          <p:cNvSpPr/>
          <p:nvPr/>
        </p:nvSpPr>
        <p:spPr>
          <a:xfrm>
            <a:off x="548640" y="566928"/>
            <a:ext cx="105156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4300"/>
              <a:buFont typeface="Calibri"/>
              <a:buNone/>
            </a:pPr>
            <a:r>
              <a:rPr lang="en-US" sz="43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Operating Results vs. Reported Results</a:t>
            </a:r>
            <a:endParaRPr sz="3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3" name="Google Shape;483;p18"/>
          <p:cNvSpPr/>
          <p:nvPr/>
        </p:nvSpPr>
        <p:spPr>
          <a:xfrm>
            <a:off x="548640" y="1417320"/>
            <a:ext cx="1106424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4" name="Google Shape;484;p18"/>
          <p:cNvSpPr/>
          <p:nvPr/>
        </p:nvSpPr>
        <p:spPr>
          <a:xfrm>
            <a:off x="868680" y="1645920"/>
            <a:ext cx="146304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900"/>
              <a:buFont typeface="Calibri"/>
              <a:buNone/>
            </a:pPr>
            <a:r>
              <a:rPr lang="en-US" sz="1900" b="1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YEAR</a:t>
            </a:r>
            <a:endParaRPr sz="15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5" name="Google Shape;485;p18"/>
          <p:cNvSpPr/>
          <p:nvPr/>
        </p:nvSpPr>
        <p:spPr>
          <a:xfrm>
            <a:off x="2331720" y="1645920"/>
            <a:ext cx="237744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900"/>
              <a:buFont typeface="Calibri"/>
              <a:buNone/>
            </a:pPr>
            <a:r>
              <a:rPr lang="en-US" sz="1900" b="1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REPORTED</a:t>
            </a:r>
            <a:endParaRPr sz="15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" name="Google Shape;486;p18"/>
          <p:cNvSpPr/>
          <p:nvPr/>
        </p:nvSpPr>
        <p:spPr>
          <a:xfrm>
            <a:off x="4709160" y="1645920"/>
            <a:ext cx="493776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760"/>
              <a:buFont typeface="Calibri"/>
              <a:buNone/>
            </a:pPr>
            <a:r>
              <a:rPr lang="en-US" sz="1760" b="1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ADJUSTMENT</a:t>
            </a:r>
            <a:endParaRPr sz="15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" name="Google Shape;487;p18"/>
          <p:cNvSpPr/>
          <p:nvPr/>
        </p:nvSpPr>
        <p:spPr>
          <a:xfrm>
            <a:off x="9646920" y="1587774"/>
            <a:ext cx="164592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829"/>
              <a:buFont typeface="Calibri"/>
              <a:buNone/>
            </a:pPr>
            <a:r>
              <a:rPr lang="en-US" sz="1830" b="1" dirty="0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ADJUSTED RESULT</a:t>
            </a:r>
            <a:endParaRPr sz="146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88" name="Google Shape;488;p18"/>
          <p:cNvCxnSpPr>
            <a:cxnSpLocks/>
          </p:cNvCxnSpPr>
          <p:nvPr/>
        </p:nvCxnSpPr>
        <p:spPr>
          <a:xfrm>
            <a:off x="868680" y="2002536"/>
            <a:ext cx="10424160" cy="0"/>
          </a:xfrm>
          <a:prstGeom prst="straightConnector1">
            <a:avLst/>
          </a:prstGeom>
          <a:noFill/>
          <a:ln w="12700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89" name="Google Shape;489;p18"/>
          <p:cNvSpPr/>
          <p:nvPr/>
        </p:nvSpPr>
        <p:spPr>
          <a:xfrm>
            <a:off x="868680" y="2048256"/>
            <a:ext cx="10424160" cy="5029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0" name="Google Shape;490;p18"/>
          <p:cNvSpPr/>
          <p:nvPr/>
        </p:nvSpPr>
        <p:spPr>
          <a:xfrm>
            <a:off x="868680" y="2066544"/>
            <a:ext cx="146304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2023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1" name="Google Shape;491;p18"/>
          <p:cNvSpPr/>
          <p:nvPr/>
        </p:nvSpPr>
        <p:spPr>
          <a:xfrm>
            <a:off x="2331720" y="2066544"/>
            <a:ext cx="237744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($77,182)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2" name="Google Shape;492;p18"/>
          <p:cNvSpPr/>
          <p:nvPr/>
        </p:nvSpPr>
        <p:spPr>
          <a:xfrm>
            <a:off x="4709160" y="2066544"/>
            <a:ext cx="493776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410"/>
              <a:buFont typeface="Calibri"/>
              <a:buNone/>
            </a:pPr>
            <a:r>
              <a:rPr lang="en-US" sz="141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+$90,283 (capital, donation purchases, tech-grant draw)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3" name="Google Shape;493;p18"/>
          <p:cNvSpPr/>
          <p:nvPr/>
        </p:nvSpPr>
        <p:spPr>
          <a:xfrm>
            <a:off x="9646920" y="2066544"/>
            <a:ext cx="164592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829"/>
              <a:buFont typeface="Calibri"/>
              <a:buNone/>
            </a:pPr>
            <a:r>
              <a:rPr lang="en-US" sz="183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$13,102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4" name="Google Shape;494;p18"/>
          <p:cNvSpPr/>
          <p:nvPr/>
        </p:nvSpPr>
        <p:spPr>
          <a:xfrm>
            <a:off x="868680" y="2487168"/>
            <a:ext cx="146304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2024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5" name="Google Shape;495;p18"/>
          <p:cNvSpPr/>
          <p:nvPr/>
        </p:nvSpPr>
        <p:spPr>
          <a:xfrm>
            <a:off x="2331720" y="2487168"/>
            <a:ext cx="237744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($272,529)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6" name="Google Shape;496;p18"/>
          <p:cNvSpPr/>
          <p:nvPr/>
        </p:nvSpPr>
        <p:spPr>
          <a:xfrm>
            <a:off x="4709160" y="2487168"/>
            <a:ext cx="493776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410"/>
              <a:buFont typeface="Calibri"/>
              <a:buNone/>
            </a:pPr>
            <a:r>
              <a:rPr lang="en-US" sz="141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+$249,679 (capital, donation purchases, tech-grant draw)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7" name="Google Shape;497;p18"/>
          <p:cNvSpPr/>
          <p:nvPr/>
        </p:nvSpPr>
        <p:spPr>
          <a:xfrm>
            <a:off x="9646920" y="2487168"/>
            <a:ext cx="164592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829"/>
              <a:buFont typeface="Calibri"/>
              <a:buNone/>
            </a:pPr>
            <a:r>
              <a:rPr lang="en-US" sz="183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($22,850)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8" name="Google Shape;498;p18"/>
          <p:cNvSpPr/>
          <p:nvPr/>
        </p:nvSpPr>
        <p:spPr>
          <a:xfrm>
            <a:off x="868680" y="2907792"/>
            <a:ext cx="10424160" cy="5029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9" name="Google Shape;499;p18"/>
          <p:cNvSpPr/>
          <p:nvPr/>
        </p:nvSpPr>
        <p:spPr>
          <a:xfrm>
            <a:off x="868680" y="2926080"/>
            <a:ext cx="146304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1900"/>
              <a:buFont typeface="Calibri"/>
              <a:buNone/>
            </a:pPr>
            <a:r>
              <a:rPr lang="en-US" sz="190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2025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0" name="Google Shape;500;p18"/>
          <p:cNvSpPr/>
          <p:nvPr/>
        </p:nvSpPr>
        <p:spPr>
          <a:xfrm>
            <a:off x="2331720" y="2926080"/>
            <a:ext cx="237744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1900"/>
              <a:buFont typeface="Calibri"/>
              <a:buNone/>
            </a:pPr>
            <a:r>
              <a:rPr lang="en-US" sz="190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$208,885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1" name="Google Shape;501;p18"/>
          <p:cNvSpPr/>
          <p:nvPr/>
        </p:nvSpPr>
        <p:spPr>
          <a:xfrm>
            <a:off x="4709160" y="2926080"/>
            <a:ext cx="493776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1760"/>
              <a:buFont typeface="Calibri"/>
              <a:buNone/>
            </a:pPr>
            <a:r>
              <a:rPr lang="en-US" sz="176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($185,470) net (above items, less O'Toole Bequest)</a:t>
            </a:r>
            <a:endParaRPr sz="14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Google Shape;502;p18"/>
          <p:cNvSpPr/>
          <p:nvPr/>
        </p:nvSpPr>
        <p:spPr>
          <a:xfrm>
            <a:off x="9646920" y="2926080"/>
            <a:ext cx="164592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1829"/>
              <a:buFont typeface="Calibri"/>
              <a:buNone/>
            </a:pPr>
            <a:r>
              <a:rPr lang="en-US" sz="183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$23,415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3" name="Google Shape;503;p18"/>
          <p:cNvSpPr/>
          <p:nvPr/>
        </p:nvSpPr>
        <p:spPr>
          <a:xfrm>
            <a:off x="548640" y="3611880"/>
            <a:ext cx="1106424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200"/>
              <a:buFont typeface="Calibri"/>
              <a:buNone/>
            </a:pPr>
            <a:r>
              <a:rPr lang="en-US" sz="1200" i="1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Adjustment removes capital-project spending, reserve-funded donation purchases, and legacy tech-grant draws in every year, and (2025 only) the O'Toole Estate Bequest — the same methodology the preparer used for the 2024 operating schedule, applied consistently across all three years.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4" name="Google Shape;504;p18"/>
          <p:cNvSpPr/>
          <p:nvPr/>
        </p:nvSpPr>
        <p:spPr>
          <a:xfrm>
            <a:off x="548640" y="4023360"/>
            <a:ext cx="11064240" cy="777240"/>
          </a:xfrm>
          <a:prstGeom prst="roundRect">
            <a:avLst>
              <a:gd name="adj" fmla="val 7059"/>
            </a:avLst>
          </a:prstGeom>
          <a:solidFill>
            <a:srgbClr val="1F4E7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5" name="Google Shape;505;p18"/>
          <p:cNvSpPr/>
          <p:nvPr/>
        </p:nvSpPr>
        <p:spPr>
          <a:xfrm>
            <a:off x="822960" y="4023360"/>
            <a:ext cx="10515600" cy="77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50"/>
              <a:buFont typeface="Calibri"/>
              <a:buNone/>
            </a:pPr>
            <a:r>
              <a:rPr lang="en-US" sz="2150" i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Core operations ran close to break-even across the three years — modestly positive in 2023 and 2025, with a real dip in 2024 tied to the restroom and flooring renovation.</a:t>
            </a:r>
            <a:endParaRPr sz="186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6" name="Google Shape;506;p18"/>
          <p:cNvSpPr/>
          <p:nvPr/>
        </p:nvSpPr>
        <p:spPr>
          <a:xfrm>
            <a:off x="548640" y="4937760"/>
            <a:ext cx="11064240" cy="1417320"/>
          </a:xfrm>
          <a:prstGeom prst="roundRect">
            <a:avLst>
              <a:gd name="adj" fmla="val 3871"/>
            </a:avLst>
          </a:prstGeom>
          <a:solidFill>
            <a:srgbClr val="F7F4ED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7" name="Google Shape;507;p18"/>
          <p:cNvSpPr/>
          <p:nvPr/>
        </p:nvSpPr>
        <p:spPr>
          <a:xfrm>
            <a:off x="731520" y="5065776"/>
            <a:ext cx="3505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1420"/>
              <a:buFont typeface="Calibri"/>
              <a:buNone/>
            </a:pPr>
            <a:r>
              <a:rPr lang="en-US" sz="142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FINDING</a:t>
            </a:r>
            <a:endParaRPr sz="111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8" name="Google Shape;508;p18"/>
          <p:cNvSpPr/>
          <p:nvPr/>
        </p:nvSpPr>
        <p:spPr>
          <a:xfrm>
            <a:off x="731520" y="5303520"/>
            <a:ext cx="35052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720"/>
              <a:buFont typeface="Calibri"/>
              <a:buNone/>
            </a:pPr>
            <a:r>
              <a:rPr lang="en-US" sz="172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Reported net income swings from a deficit to a large surplus across three years.</a:t>
            </a:r>
            <a:endParaRPr sz="139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09" name="Google Shape;509;p18"/>
          <p:cNvCxnSpPr/>
          <p:nvPr/>
        </p:nvCxnSpPr>
        <p:spPr>
          <a:xfrm>
            <a:off x="4282440" y="5102352"/>
            <a:ext cx="0" cy="1106424"/>
          </a:xfrm>
          <a:prstGeom prst="straightConnector1">
            <a:avLst/>
          </a:prstGeom>
          <a:noFill/>
          <a:ln w="12700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10" name="Google Shape;510;p18"/>
          <p:cNvSpPr/>
          <p:nvPr/>
        </p:nvSpPr>
        <p:spPr>
          <a:xfrm>
            <a:off x="4328160" y="5065776"/>
            <a:ext cx="3505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ts val="1420"/>
              <a:buFont typeface="Calibri"/>
              <a:buNone/>
            </a:pPr>
            <a:r>
              <a:rPr lang="en-US" sz="1420" b="1">
                <a:solidFill>
                  <a:srgbClr val="5B9BD5"/>
                </a:solidFill>
                <a:latin typeface="Calibri"/>
                <a:ea typeface="Calibri"/>
                <a:cs typeface="Calibri"/>
                <a:sym typeface="Calibri"/>
              </a:rPr>
              <a:t>SUPPORTING DATA</a:t>
            </a:r>
            <a:endParaRPr sz="111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1" name="Google Shape;511;p18"/>
          <p:cNvSpPr/>
          <p:nvPr/>
        </p:nvSpPr>
        <p:spPr>
          <a:xfrm>
            <a:off x="4328160" y="5303520"/>
            <a:ext cx="35052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420"/>
              <a:buFont typeface="Calibri"/>
              <a:buNone/>
            </a:pPr>
            <a:r>
              <a:rPr lang="en-US" sz="142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Adjusted for one-time capital and gift items: +$13,102 (2023), ($22,850) (2024), +$23,415 (2025).</a:t>
            </a:r>
            <a:endParaRPr sz="11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12" name="Google Shape;512;p18"/>
          <p:cNvCxnSpPr/>
          <p:nvPr/>
        </p:nvCxnSpPr>
        <p:spPr>
          <a:xfrm>
            <a:off x="7879080" y="5102352"/>
            <a:ext cx="0" cy="1106424"/>
          </a:xfrm>
          <a:prstGeom prst="straightConnector1">
            <a:avLst/>
          </a:prstGeom>
          <a:noFill/>
          <a:ln w="12700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13" name="Google Shape;513;p18"/>
          <p:cNvSpPr/>
          <p:nvPr/>
        </p:nvSpPr>
        <p:spPr>
          <a:xfrm>
            <a:off x="7924800" y="5065776"/>
            <a:ext cx="3505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6A756"/>
              </a:buClr>
              <a:buSzPts val="1420"/>
              <a:buFont typeface="Calibri"/>
              <a:buNone/>
            </a:pPr>
            <a:r>
              <a:rPr lang="en-US" sz="1420" b="1">
                <a:solidFill>
                  <a:srgbClr val="D6A756"/>
                </a:solidFill>
                <a:latin typeface="Calibri"/>
                <a:ea typeface="Calibri"/>
                <a:cs typeface="Calibri"/>
                <a:sym typeface="Calibri"/>
              </a:rPr>
              <a:t>BOARD IMPLICATION</a:t>
            </a:r>
            <a:endParaRPr sz="111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4" name="Google Shape;514;p18"/>
          <p:cNvSpPr/>
          <p:nvPr/>
        </p:nvSpPr>
        <p:spPr>
          <a:xfrm>
            <a:off x="7924800" y="5303520"/>
            <a:ext cx="35052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540"/>
              <a:buFont typeface="Calibri"/>
              <a:buNone/>
            </a:pPr>
            <a:r>
              <a:rPr lang="en-US" sz="154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Underlying, recurring operations are close to break-even — the Board should budget based on adjusted results, not headline net income.</a:t>
            </a:r>
            <a:endParaRPr sz="124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5" name="Google Shape;515;p18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E695C"/>
              </a:buClr>
              <a:buSzPts val="1750"/>
              <a:buFont typeface="Calibri"/>
              <a:buNone/>
            </a:pPr>
            <a:r>
              <a:rPr lang="en-US" sz="175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SEYMOUR LIBRARY  |  ANNUAL REPORT 2023–2025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" name="Google Shape;516;p18"/>
          <p:cNvSpPr/>
          <p:nvPr/>
        </p:nvSpPr>
        <p:spPr>
          <a:xfrm>
            <a:off x="11430000" y="6510528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6E695C"/>
              </a:buClr>
              <a:buSzPts val="1750"/>
              <a:buFont typeface="Calibri"/>
              <a:buNone/>
            </a:pPr>
            <a:r>
              <a:rPr lang="en-US" sz="175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14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9"/>
          <p:cNvSpPr/>
          <p:nvPr/>
        </p:nvSpPr>
        <p:spPr>
          <a:xfrm>
            <a:off x="548640" y="32004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ts val="1890"/>
              <a:buFont typeface="Calibri"/>
              <a:buNone/>
            </a:pPr>
            <a:r>
              <a:rPr lang="en-US" sz="1890" b="1">
                <a:solidFill>
                  <a:srgbClr val="5B9BD5"/>
                </a:solidFill>
                <a:latin typeface="Calibri"/>
                <a:ea typeface="Calibri"/>
                <a:cs typeface="Calibri"/>
                <a:sym typeface="Calibri"/>
              </a:rPr>
              <a:t>FINANCIAL OVERVIEW</a:t>
            </a:r>
            <a:endParaRPr sz="16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3" name="Google Shape;523;p19"/>
          <p:cNvSpPr/>
          <p:nvPr/>
        </p:nvSpPr>
        <p:spPr>
          <a:xfrm>
            <a:off x="548640" y="566928"/>
            <a:ext cx="105156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4300"/>
              <a:buFont typeface="Calibri"/>
              <a:buNone/>
            </a:pPr>
            <a:r>
              <a:rPr lang="en-US" sz="43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Revenue Composition: A Shifting Mix</a:t>
            </a:r>
            <a:endParaRPr sz="3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4" name="Google Shape;524;p19"/>
          <p:cNvSpPr/>
          <p:nvPr/>
        </p:nvSpPr>
        <p:spPr>
          <a:xfrm>
            <a:off x="548640" y="1554480"/>
            <a:ext cx="109728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2650"/>
              <a:buFont typeface="Calibri"/>
              <a:buNone/>
            </a:pPr>
            <a:r>
              <a:rPr lang="en-US" sz="265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2023</a:t>
            </a:r>
            <a:endParaRPr sz="23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525" name="Google Shape;525;p19"/>
          <p:cNvGraphicFramePr/>
          <p:nvPr/>
        </p:nvGraphicFramePr>
        <p:xfrm>
          <a:off x="1828800" y="1325880"/>
          <a:ext cx="7772400" cy="91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26" name="Google Shape;526;p19"/>
          <p:cNvSpPr/>
          <p:nvPr/>
        </p:nvSpPr>
        <p:spPr>
          <a:xfrm>
            <a:off x="548640" y="3749040"/>
            <a:ext cx="109728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2650"/>
              <a:buFont typeface="Calibri"/>
              <a:buNone/>
            </a:pPr>
            <a:r>
              <a:rPr lang="en-US" sz="265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2025</a:t>
            </a:r>
            <a:endParaRPr sz="23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527" name="Google Shape;527;p19"/>
          <p:cNvGraphicFramePr/>
          <p:nvPr/>
        </p:nvGraphicFramePr>
        <p:xfrm>
          <a:off x="1828800" y="3520440"/>
          <a:ext cx="7772400" cy="91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28" name="Google Shape;528;p19"/>
          <p:cNvSpPr/>
          <p:nvPr/>
        </p:nvSpPr>
        <p:spPr>
          <a:xfrm>
            <a:off x="1213338" y="4558285"/>
            <a:ext cx="9003323" cy="576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870"/>
            </a:pPr>
            <a:r>
              <a:rPr lang="en-US" sz="1870" dirty="0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Municipal Support   ●   Donations &amp; Bequests   ●   Other Sources (Friends, Grants, Misc.)</a:t>
            </a:r>
            <a:endParaRPr sz="151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9" name="Google Shape;529;p19"/>
          <p:cNvSpPr/>
          <p:nvPr/>
        </p:nvSpPr>
        <p:spPr>
          <a:xfrm>
            <a:off x="548640" y="5349240"/>
            <a:ext cx="11064240" cy="1005840"/>
          </a:xfrm>
          <a:prstGeom prst="roundRect">
            <a:avLst>
              <a:gd name="adj" fmla="val 5455"/>
            </a:avLst>
          </a:prstGeom>
          <a:solidFill>
            <a:srgbClr val="1F4E7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0" name="Google Shape;530;p19"/>
          <p:cNvSpPr/>
          <p:nvPr/>
        </p:nvSpPr>
        <p:spPr>
          <a:xfrm>
            <a:off x="822960" y="5349240"/>
            <a:ext cx="10515600" cy="1005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90"/>
              <a:buFont typeface="Calibri"/>
              <a:buNone/>
            </a:pPr>
            <a:r>
              <a:rPr lang="en-US" sz="2000" i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Municipal support fell from ~90% of revenue in 2023 to ~60% in 2025 — not because municipal funding declined, but because the O'Toole Estate Bequest introduced a large, extraordinary revenue source. The Library remains structurally dependent on municipal support for recurring operations.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1" name="Google Shape;531;p19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E695C"/>
              </a:buClr>
              <a:buSzPts val="1750"/>
              <a:buFont typeface="Calibri"/>
              <a:buNone/>
            </a:pPr>
            <a:r>
              <a:rPr lang="en-US" sz="175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SEYMOUR LIBRARY  |  ANNUAL REPORT 2023–2025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2" name="Google Shape;532;p19"/>
          <p:cNvSpPr/>
          <p:nvPr/>
        </p:nvSpPr>
        <p:spPr>
          <a:xfrm>
            <a:off x="11430000" y="6510528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6E695C"/>
              </a:buClr>
              <a:buSzPts val="1750"/>
              <a:buFont typeface="Calibri"/>
              <a:buNone/>
            </a:pPr>
            <a:r>
              <a:rPr lang="en-US" sz="175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15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20"/>
          <p:cNvSpPr/>
          <p:nvPr/>
        </p:nvSpPr>
        <p:spPr>
          <a:xfrm>
            <a:off x="548640" y="32004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ts val="1890"/>
              <a:buFont typeface="Calibri"/>
              <a:buNone/>
            </a:pPr>
            <a:r>
              <a:rPr lang="en-US" sz="1890" b="1">
                <a:solidFill>
                  <a:srgbClr val="5B9BD5"/>
                </a:solidFill>
                <a:latin typeface="Calibri"/>
                <a:ea typeface="Calibri"/>
                <a:cs typeface="Calibri"/>
                <a:sym typeface="Calibri"/>
              </a:rPr>
              <a:t>STAFFING INVESTMENT</a:t>
            </a:r>
            <a:endParaRPr sz="16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9" name="Google Shape;539;p20"/>
          <p:cNvSpPr/>
          <p:nvPr/>
        </p:nvSpPr>
        <p:spPr>
          <a:xfrm>
            <a:off x="548640" y="566928"/>
            <a:ext cx="105156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4300"/>
              <a:buFont typeface="Calibri"/>
              <a:buNone/>
            </a:pPr>
            <a:r>
              <a:rPr lang="en-US" sz="43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People Power Public Service</a:t>
            </a:r>
            <a:endParaRPr sz="3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540" name="Google Shape;540;p20"/>
          <p:cNvGraphicFramePr/>
          <p:nvPr/>
        </p:nvGraphicFramePr>
        <p:xfrm>
          <a:off x="548640" y="1417320"/>
          <a:ext cx="6583680" cy="4206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41" name="Google Shape;541;p20"/>
          <p:cNvSpPr/>
          <p:nvPr/>
        </p:nvSpPr>
        <p:spPr>
          <a:xfrm>
            <a:off x="7360920" y="1417320"/>
            <a:ext cx="2103120" cy="1508760"/>
          </a:xfrm>
          <a:prstGeom prst="roundRect">
            <a:avLst>
              <a:gd name="adj" fmla="val 4242"/>
            </a:avLst>
          </a:prstGeom>
          <a:solidFill>
            <a:srgbClr val="FFFFFF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C9C2AE">
                <a:alpha val="34902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2" name="Google Shape;542;p20"/>
          <p:cNvSpPr/>
          <p:nvPr/>
        </p:nvSpPr>
        <p:spPr>
          <a:xfrm>
            <a:off x="7616952" y="1636776"/>
            <a:ext cx="457200" cy="54864"/>
          </a:xfrm>
          <a:prstGeom prst="rect">
            <a:avLst/>
          </a:prstGeom>
          <a:solidFill>
            <a:srgbClr val="5B9BD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3" name="Google Shape;543;p20"/>
          <p:cNvSpPr/>
          <p:nvPr/>
        </p:nvSpPr>
        <p:spPr>
          <a:xfrm>
            <a:off x="7589520" y="1783080"/>
            <a:ext cx="1645920" cy="633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4000"/>
              <a:buFont typeface="Calibri"/>
              <a:buNone/>
            </a:pPr>
            <a:r>
              <a:rPr lang="en-US" sz="400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55.7%</a:t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4" name="Google Shape;544;p20"/>
          <p:cNvSpPr/>
          <p:nvPr/>
        </p:nvSpPr>
        <p:spPr>
          <a:xfrm>
            <a:off x="7589520" y="2413102"/>
            <a:ext cx="164592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710"/>
              <a:buFont typeface="Calibri"/>
              <a:buNone/>
            </a:pPr>
            <a:r>
              <a:rPr lang="en-US" sz="171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of 2023 Expenses</a:t>
            </a:r>
            <a:endParaRPr sz="149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5" name="Google Shape;545;p20"/>
          <p:cNvSpPr/>
          <p:nvPr/>
        </p:nvSpPr>
        <p:spPr>
          <a:xfrm>
            <a:off x="9555480" y="1417320"/>
            <a:ext cx="2103120" cy="1508760"/>
          </a:xfrm>
          <a:prstGeom prst="roundRect">
            <a:avLst>
              <a:gd name="adj" fmla="val 4242"/>
            </a:avLst>
          </a:prstGeom>
          <a:solidFill>
            <a:srgbClr val="FFFFFF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C9C2AE">
                <a:alpha val="34902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6" name="Google Shape;546;p20"/>
          <p:cNvSpPr/>
          <p:nvPr/>
        </p:nvSpPr>
        <p:spPr>
          <a:xfrm>
            <a:off x="9811512" y="1636776"/>
            <a:ext cx="457200" cy="54864"/>
          </a:xfrm>
          <a:prstGeom prst="rect">
            <a:avLst/>
          </a:prstGeom>
          <a:solidFill>
            <a:srgbClr val="5B9BD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7" name="Google Shape;547;p20"/>
          <p:cNvSpPr/>
          <p:nvPr/>
        </p:nvSpPr>
        <p:spPr>
          <a:xfrm>
            <a:off x="9784080" y="1783080"/>
            <a:ext cx="1645920" cy="633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4400"/>
              <a:buFont typeface="Calibri"/>
              <a:buNone/>
            </a:pPr>
            <a:r>
              <a:rPr lang="en-US" sz="440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48.3%</a:t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" name="Google Shape;548;p20"/>
          <p:cNvSpPr/>
          <p:nvPr/>
        </p:nvSpPr>
        <p:spPr>
          <a:xfrm>
            <a:off x="9784080" y="2413102"/>
            <a:ext cx="164592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710"/>
              <a:buFont typeface="Calibri"/>
              <a:buNone/>
            </a:pPr>
            <a:r>
              <a:rPr lang="en-US" sz="171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of 2024 Expenses</a:t>
            </a:r>
            <a:endParaRPr sz="149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9" name="Google Shape;549;p20"/>
          <p:cNvSpPr/>
          <p:nvPr/>
        </p:nvSpPr>
        <p:spPr>
          <a:xfrm>
            <a:off x="7360920" y="3063240"/>
            <a:ext cx="2103120" cy="1508760"/>
          </a:xfrm>
          <a:prstGeom prst="roundRect">
            <a:avLst>
              <a:gd name="adj" fmla="val 4242"/>
            </a:avLst>
          </a:prstGeom>
          <a:solidFill>
            <a:srgbClr val="FFFFFF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C9C2AE">
                <a:alpha val="34902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0" name="Google Shape;550;p20"/>
          <p:cNvSpPr/>
          <p:nvPr/>
        </p:nvSpPr>
        <p:spPr>
          <a:xfrm>
            <a:off x="7616952" y="3282696"/>
            <a:ext cx="457200" cy="54864"/>
          </a:xfrm>
          <a:prstGeom prst="rect">
            <a:avLst/>
          </a:prstGeom>
          <a:solidFill>
            <a:srgbClr val="1F4E7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1" name="Google Shape;551;p20"/>
          <p:cNvSpPr/>
          <p:nvPr/>
        </p:nvSpPr>
        <p:spPr>
          <a:xfrm>
            <a:off x="7589520" y="3429000"/>
            <a:ext cx="1645920" cy="633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4000"/>
              <a:buFont typeface="Calibri"/>
              <a:buNone/>
            </a:pPr>
            <a:r>
              <a:rPr lang="en-US" sz="400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66.7%</a:t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2" name="Google Shape;552;p20"/>
          <p:cNvSpPr/>
          <p:nvPr/>
        </p:nvSpPr>
        <p:spPr>
          <a:xfrm>
            <a:off x="7589520" y="4059022"/>
            <a:ext cx="164592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710"/>
              <a:buFont typeface="Calibri"/>
              <a:buNone/>
            </a:pPr>
            <a:r>
              <a:rPr lang="en-US" sz="171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of 2025 Expenses</a:t>
            </a:r>
            <a:endParaRPr sz="149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3" name="Google Shape;553;p20"/>
          <p:cNvSpPr/>
          <p:nvPr/>
        </p:nvSpPr>
        <p:spPr>
          <a:xfrm>
            <a:off x="9555480" y="3063240"/>
            <a:ext cx="2103120" cy="1508760"/>
          </a:xfrm>
          <a:prstGeom prst="roundRect">
            <a:avLst>
              <a:gd name="adj" fmla="val 4242"/>
            </a:avLst>
          </a:prstGeom>
          <a:solidFill>
            <a:srgbClr val="1F4E7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4" name="Google Shape;554;p20"/>
          <p:cNvSpPr/>
          <p:nvPr/>
        </p:nvSpPr>
        <p:spPr>
          <a:xfrm>
            <a:off x="9486900" y="3177540"/>
            <a:ext cx="2103120" cy="1280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 i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Libraries are a service, not a product — staff expertise IS the product.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5" name="Google Shape;555;p20"/>
          <p:cNvSpPr/>
          <p:nvPr/>
        </p:nvSpPr>
        <p:spPr>
          <a:xfrm>
            <a:off x="7360920" y="4754880"/>
            <a:ext cx="4251960" cy="2029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610"/>
              <a:buFont typeface="Calibri"/>
              <a:buNone/>
            </a:pPr>
            <a:r>
              <a:rPr lang="en-US" sz="1800" dirty="0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Staffing is the largest investment category for nearly every public library. Programming, reference service, circulation, and building operations are all labor-intensive, human-delivered services — the payroll line is where community impact is produced.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6" name="Google Shape;556;p20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E695C"/>
              </a:buClr>
              <a:buSzPts val="1750"/>
              <a:buFont typeface="Calibri"/>
              <a:buNone/>
            </a:pPr>
            <a:r>
              <a:rPr lang="en-US" sz="175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SEYMOUR LIBRARY  |  ANNUAL REPORT 2023–2025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7" name="Google Shape;557;p20"/>
          <p:cNvSpPr/>
          <p:nvPr/>
        </p:nvSpPr>
        <p:spPr>
          <a:xfrm>
            <a:off x="11430000" y="6510528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6E695C"/>
              </a:buClr>
              <a:buSzPts val="1750"/>
              <a:buFont typeface="Calibri"/>
              <a:buNone/>
            </a:pPr>
            <a:r>
              <a:rPr lang="en-US" sz="175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16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21"/>
          <p:cNvSpPr txBox="1"/>
          <p:nvPr/>
        </p:nvSpPr>
        <p:spPr>
          <a:xfrm>
            <a:off x="548640" y="320040"/>
            <a:ext cx="100584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50" b="1" i="0">
                <a:solidFill>
                  <a:srgbClr val="5B9BD5"/>
                </a:solidFill>
                <a:latin typeface="Calibri"/>
                <a:ea typeface="Calibri"/>
                <a:cs typeface="Calibri"/>
                <a:sym typeface="Calibri"/>
              </a:rPr>
              <a:t>PROGRAMMING GALLERY</a:t>
            </a:r>
            <a:endParaRPr/>
          </a:p>
        </p:txBody>
      </p:sp>
      <p:sp>
        <p:nvSpPr>
          <p:cNvPr id="563" name="Google Shape;563;p21"/>
          <p:cNvSpPr txBox="1"/>
          <p:nvPr/>
        </p:nvSpPr>
        <p:spPr>
          <a:xfrm>
            <a:off x="548640" y="566928"/>
            <a:ext cx="1078992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80" b="1" i="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Community Gatherings &amp; Outreach</a:t>
            </a:r>
            <a:endParaRPr/>
          </a:p>
        </p:txBody>
      </p:sp>
      <p:sp>
        <p:nvSpPr>
          <p:cNvPr id="564" name="Google Shape;564;p21"/>
          <p:cNvSpPr txBox="1"/>
          <p:nvPr/>
        </p:nvSpPr>
        <p:spPr>
          <a:xfrm>
            <a:off x="548640" y="1170432"/>
            <a:ext cx="1106424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0" i="1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The Library shows up in the community — not just within its own walls.</a:t>
            </a:r>
            <a:endParaRPr/>
          </a:p>
        </p:txBody>
      </p:sp>
      <p:pic>
        <p:nvPicPr>
          <p:cNvPr id="565" name="Google Shape;565;p21" descr="1788271129240_image.png"/>
          <p:cNvPicPr preferRelativeResize="0"/>
          <p:nvPr/>
        </p:nvPicPr>
        <p:blipFill rotWithShape="1">
          <a:blip r:embed="rId3">
            <a:alphaModFix/>
          </a:blip>
          <a:srcRect l="24900" t="25000" r="24900" b="5000"/>
          <a:stretch/>
        </p:blipFill>
        <p:spPr>
          <a:xfrm>
            <a:off x="365760" y="1691640"/>
            <a:ext cx="3728720" cy="3905466"/>
          </a:xfrm>
          <a:prstGeom prst="rect">
            <a:avLst/>
          </a:prstGeom>
          <a:noFill/>
          <a:ln w="9525" cap="flat" cmpd="sng">
            <a:solidFill>
              <a:srgbClr val="DAD5C8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66" name="Google Shape;566;p21"/>
          <p:cNvSpPr txBox="1"/>
          <p:nvPr/>
        </p:nvSpPr>
        <p:spPr>
          <a:xfrm>
            <a:off x="365760" y="5670258"/>
            <a:ext cx="3728720" cy="2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i="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Summer Egg Drop with Brockport FD</a:t>
            </a:r>
            <a:endParaRPr sz="1900" b="1" i="0">
              <a:solidFill>
                <a:srgbClr val="2624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67" name="Google Shape;567;p21" descr="1788301995775_image.png"/>
          <p:cNvPicPr preferRelativeResize="0"/>
          <p:nvPr/>
        </p:nvPicPr>
        <p:blipFill rotWithShape="1">
          <a:blip r:embed="rId4">
            <a:alphaModFix/>
          </a:blip>
          <a:srcRect t="10722" b="10722"/>
          <a:stretch/>
        </p:blipFill>
        <p:spPr>
          <a:xfrm>
            <a:off x="4231640" y="1691640"/>
            <a:ext cx="3728720" cy="3905466"/>
          </a:xfrm>
          <a:prstGeom prst="rect">
            <a:avLst/>
          </a:prstGeom>
          <a:noFill/>
          <a:ln w="9525" cap="flat" cmpd="sng">
            <a:solidFill>
              <a:srgbClr val="DAD5C8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68" name="Google Shape;568;p21"/>
          <p:cNvSpPr txBox="1"/>
          <p:nvPr/>
        </p:nvSpPr>
        <p:spPr>
          <a:xfrm>
            <a:off x="4231640" y="5670258"/>
            <a:ext cx="3728720" cy="2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i="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Ginther Holiday Night</a:t>
            </a:r>
            <a:endParaRPr sz="1900" b="1" i="0">
              <a:solidFill>
                <a:srgbClr val="2624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0" name="Google Shape;570;p21"/>
          <p:cNvSpPr txBox="1"/>
          <p:nvPr/>
        </p:nvSpPr>
        <p:spPr>
          <a:xfrm>
            <a:off x="8097520" y="5670258"/>
            <a:ext cx="3728720" cy="2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i="0" dirty="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Work-Study SUNY Brockport</a:t>
            </a:r>
            <a:endParaRPr sz="1900" b="1" i="0" dirty="0">
              <a:solidFill>
                <a:srgbClr val="2624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1" name="Google Shape;571;p21"/>
          <p:cNvSpPr txBox="1"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SEYMOUR LIBRARY  |  ANNUAL REPORT 2023–2025</a:t>
            </a:r>
            <a:endParaRPr/>
          </a:p>
        </p:txBody>
      </p:sp>
      <p:sp>
        <p:nvSpPr>
          <p:cNvPr id="572" name="Google Shape;572;p21"/>
          <p:cNvSpPr txBox="1"/>
          <p:nvPr/>
        </p:nvSpPr>
        <p:spPr>
          <a:xfrm>
            <a:off x="11430000" y="6510528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17</a:t>
            </a:r>
            <a:endParaRPr/>
          </a:p>
        </p:txBody>
      </p:sp>
      <p:pic>
        <p:nvPicPr>
          <p:cNvPr id="2" name="Picture 1" descr="No photo description available.">
            <a:extLst>
              <a:ext uri="{FF2B5EF4-FFF2-40B4-BE49-F238E27FC236}">
                <a16:creationId xmlns:a16="http://schemas.microsoft.com/office/drawing/2014/main" id="{170A29EE-DAE1-809A-A7DA-5A89E1A7E9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7520" y="1691641"/>
            <a:ext cx="3728720" cy="3905466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E79"/>
        </a:solidFill>
        <a:effectLst/>
      </p:bgPr>
    </p:bg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22"/>
          <p:cNvSpPr/>
          <p:nvPr/>
        </p:nvSpPr>
        <p:spPr>
          <a:xfrm>
            <a:off x="9692640" y="-1554480"/>
            <a:ext cx="4206240" cy="4206240"/>
          </a:xfrm>
          <a:prstGeom prst="ellipse">
            <a:avLst/>
          </a:prstGeom>
          <a:solidFill>
            <a:srgbClr val="163C5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9" name="Google Shape;579;p22"/>
          <p:cNvSpPr/>
          <p:nvPr/>
        </p:nvSpPr>
        <p:spPr>
          <a:xfrm>
            <a:off x="-1463040" y="4572000"/>
            <a:ext cx="3291840" cy="3291840"/>
          </a:xfrm>
          <a:prstGeom prst="ellipse">
            <a:avLst/>
          </a:prstGeom>
          <a:solidFill>
            <a:srgbClr val="5B9BD5">
              <a:alpha val="45098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0" name="Google Shape;580;p22"/>
          <p:cNvSpPr/>
          <p:nvPr/>
        </p:nvSpPr>
        <p:spPr>
          <a:xfrm>
            <a:off x="731520" y="2788920"/>
            <a:ext cx="10058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6A756"/>
              </a:buClr>
              <a:buSzPts val="2250"/>
              <a:buFont typeface="Calibri"/>
              <a:buNone/>
            </a:pPr>
            <a:r>
              <a:rPr lang="en-US" sz="2250" b="1">
                <a:solidFill>
                  <a:srgbClr val="D6A756"/>
                </a:solidFill>
                <a:latin typeface="Calibri"/>
                <a:ea typeface="Calibri"/>
                <a:cs typeface="Calibri"/>
                <a:sym typeface="Calibri"/>
              </a:rPr>
              <a:t>THE INDEPENDENT AUDIT</a:t>
            </a:r>
            <a:endParaRPr sz="197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1" name="Google Shape;581;p22"/>
          <p:cNvSpPr/>
          <p:nvPr/>
        </p:nvSpPr>
        <p:spPr>
          <a:xfrm>
            <a:off x="731520" y="3200400"/>
            <a:ext cx="10607040" cy="1005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90"/>
              <a:buFont typeface="Calibri"/>
              <a:buNone/>
            </a:pPr>
            <a:r>
              <a:rPr lang="en-US" sz="459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FY2025 GASB Financial Statements</a:t>
            </a:r>
            <a:endParaRPr sz="416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2" name="Google Shape;582;p22"/>
          <p:cNvSpPr/>
          <p:nvPr/>
        </p:nvSpPr>
        <p:spPr>
          <a:xfrm>
            <a:off x="731520" y="4160520"/>
            <a:ext cx="96012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CFE0F0"/>
              </a:buClr>
              <a:buSzPts val="2250"/>
              <a:buFont typeface="Calibri"/>
              <a:buNone/>
            </a:pPr>
            <a:r>
              <a:rPr lang="en-US" sz="2250" i="1">
                <a:solidFill>
                  <a:srgbClr val="CFE0F0"/>
                </a:solidFill>
                <a:latin typeface="Calibri"/>
                <a:ea typeface="Calibri"/>
                <a:cs typeface="Calibri"/>
                <a:sym typeface="Calibri"/>
              </a:rPr>
              <a:t>Draft audited financial statements, prepared under governmental GAAP — a different lens than the monthly management reports used elsewhere in this report.</a:t>
            </a:r>
            <a:endParaRPr sz="197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23"/>
          <p:cNvSpPr/>
          <p:nvPr/>
        </p:nvSpPr>
        <p:spPr>
          <a:xfrm>
            <a:off x="548640" y="32004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ts val="1890"/>
              <a:buFont typeface="Calibri"/>
              <a:buNone/>
            </a:pPr>
            <a:r>
              <a:rPr lang="en-US" sz="1890" b="1">
                <a:solidFill>
                  <a:srgbClr val="5B9BD5"/>
                </a:solidFill>
                <a:latin typeface="Calibri"/>
                <a:ea typeface="Calibri"/>
                <a:cs typeface="Calibri"/>
                <a:sym typeface="Calibri"/>
              </a:rPr>
              <a:t>INDEPENDENT AUDIT — FY2025</a:t>
            </a:r>
            <a:endParaRPr sz="16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9" name="Google Shape;589;p23"/>
          <p:cNvSpPr/>
          <p:nvPr/>
        </p:nvSpPr>
        <p:spPr>
          <a:xfrm>
            <a:off x="548640" y="566928"/>
            <a:ext cx="105156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4300"/>
              <a:buFont typeface="Calibri"/>
              <a:buNone/>
            </a:pPr>
            <a:r>
              <a:rPr lang="en-US" sz="43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Net Position at a Glance</a:t>
            </a:r>
            <a:endParaRPr sz="3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0" name="Google Shape;590;p23"/>
          <p:cNvSpPr/>
          <p:nvPr/>
        </p:nvSpPr>
        <p:spPr>
          <a:xfrm>
            <a:off x="548640" y="1371600"/>
            <a:ext cx="530352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ts val="1890"/>
              <a:buFont typeface="Calibri"/>
              <a:buNone/>
            </a:pPr>
            <a:r>
              <a:rPr lang="en-US" sz="1890" b="1">
                <a:solidFill>
                  <a:srgbClr val="5B9BD5"/>
                </a:solidFill>
                <a:latin typeface="Calibri"/>
                <a:ea typeface="Calibri"/>
                <a:cs typeface="Calibri"/>
                <a:sym typeface="Calibri"/>
              </a:rPr>
              <a:t>ASSETS</a:t>
            </a:r>
            <a:endParaRPr sz="16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1" name="Google Shape;591;p23"/>
          <p:cNvSpPr/>
          <p:nvPr/>
        </p:nvSpPr>
        <p:spPr>
          <a:xfrm>
            <a:off x="548640" y="1691640"/>
            <a:ext cx="5303520" cy="1737360"/>
          </a:xfrm>
          <a:prstGeom prst="roundRect">
            <a:avLst>
              <a:gd name="adj" fmla="val 3158"/>
            </a:avLst>
          </a:prstGeom>
          <a:solidFill>
            <a:srgbClr val="FFFFFF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2" name="Google Shape;592;p23"/>
          <p:cNvSpPr/>
          <p:nvPr/>
        </p:nvSpPr>
        <p:spPr>
          <a:xfrm>
            <a:off x="777240" y="1874520"/>
            <a:ext cx="338328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50"/>
              <a:buFont typeface="Calibri"/>
              <a:buNone/>
            </a:pPr>
            <a:endParaRPr sz="16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3" name="Google Shape;593;p23"/>
          <p:cNvSpPr/>
          <p:nvPr/>
        </p:nvSpPr>
        <p:spPr>
          <a:xfrm>
            <a:off x="4160520" y="1874520"/>
            <a:ext cx="146304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900"/>
              <a:buFont typeface="Calibri"/>
              <a:buNone/>
            </a:pPr>
            <a:r>
              <a:rPr lang="en-US" sz="1900" b="1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AMOUNT</a:t>
            </a:r>
            <a:endParaRPr sz="15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94" name="Google Shape;594;p23"/>
          <p:cNvCxnSpPr/>
          <p:nvPr/>
        </p:nvCxnSpPr>
        <p:spPr>
          <a:xfrm>
            <a:off x="777240" y="2231136"/>
            <a:ext cx="4846320" cy="0"/>
          </a:xfrm>
          <a:prstGeom prst="straightConnector1">
            <a:avLst/>
          </a:prstGeom>
          <a:noFill/>
          <a:ln w="12700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95" name="Google Shape;595;p23"/>
          <p:cNvSpPr/>
          <p:nvPr/>
        </p:nvSpPr>
        <p:spPr>
          <a:xfrm>
            <a:off x="777240" y="2276856"/>
            <a:ext cx="4846320" cy="43891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6" name="Google Shape;596;p23"/>
          <p:cNvSpPr/>
          <p:nvPr/>
        </p:nvSpPr>
        <p:spPr>
          <a:xfrm>
            <a:off x="777240" y="2295144"/>
            <a:ext cx="3383280" cy="438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2000"/>
              <a:buFont typeface="Calibri"/>
              <a:buNone/>
            </a:pPr>
            <a:r>
              <a:rPr lang="en-US" sz="20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Current &amp; Other Assets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7" name="Google Shape;597;p23"/>
          <p:cNvSpPr/>
          <p:nvPr/>
        </p:nvSpPr>
        <p:spPr>
          <a:xfrm>
            <a:off x="4160520" y="2295144"/>
            <a:ext cx="1463040" cy="438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$652,664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8" name="Google Shape;598;p23"/>
          <p:cNvSpPr/>
          <p:nvPr/>
        </p:nvSpPr>
        <p:spPr>
          <a:xfrm>
            <a:off x="777240" y="2734056"/>
            <a:ext cx="3383280" cy="438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2000"/>
              <a:buFont typeface="Calibri"/>
              <a:buNone/>
            </a:pPr>
            <a:r>
              <a:rPr lang="en-US" sz="20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Capital Assets, net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9" name="Google Shape;599;p23"/>
          <p:cNvSpPr/>
          <p:nvPr/>
        </p:nvSpPr>
        <p:spPr>
          <a:xfrm>
            <a:off x="4160520" y="2734056"/>
            <a:ext cx="1463040" cy="438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$635,010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0" name="Google Shape;600;p23"/>
          <p:cNvSpPr/>
          <p:nvPr/>
        </p:nvSpPr>
        <p:spPr>
          <a:xfrm>
            <a:off x="777240" y="3154680"/>
            <a:ext cx="4846320" cy="43891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1" name="Google Shape;601;p23"/>
          <p:cNvSpPr/>
          <p:nvPr/>
        </p:nvSpPr>
        <p:spPr>
          <a:xfrm>
            <a:off x="777240" y="3172968"/>
            <a:ext cx="3383280" cy="438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2000"/>
              <a:buFont typeface="Calibri"/>
              <a:buNone/>
            </a:pPr>
            <a:r>
              <a:rPr lang="en-US" sz="200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Total Assets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2" name="Google Shape;602;p23"/>
          <p:cNvSpPr/>
          <p:nvPr/>
        </p:nvSpPr>
        <p:spPr>
          <a:xfrm>
            <a:off x="4160520" y="3172968"/>
            <a:ext cx="1463040" cy="438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1900"/>
              <a:buFont typeface="Calibri"/>
              <a:buNone/>
            </a:pPr>
            <a:r>
              <a:rPr lang="en-US" sz="190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$1,287,674</a:t>
            </a:r>
            <a:endParaRPr sz="15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3" name="Google Shape;603;p23"/>
          <p:cNvSpPr/>
          <p:nvPr/>
        </p:nvSpPr>
        <p:spPr>
          <a:xfrm>
            <a:off x="6309360" y="1371600"/>
            <a:ext cx="530352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AD5A40"/>
              </a:buClr>
              <a:buSzPts val="1890"/>
              <a:buFont typeface="Calibri"/>
              <a:buNone/>
            </a:pPr>
            <a:r>
              <a:rPr lang="en-US" sz="1890" b="1">
                <a:solidFill>
                  <a:srgbClr val="AD5A40"/>
                </a:solidFill>
                <a:latin typeface="Calibri"/>
                <a:ea typeface="Calibri"/>
                <a:cs typeface="Calibri"/>
                <a:sym typeface="Calibri"/>
              </a:rPr>
              <a:t>LIABILITIES</a:t>
            </a:r>
            <a:endParaRPr sz="16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4" name="Google Shape;604;p23"/>
          <p:cNvSpPr/>
          <p:nvPr/>
        </p:nvSpPr>
        <p:spPr>
          <a:xfrm>
            <a:off x="6309360" y="1691640"/>
            <a:ext cx="5303520" cy="1737360"/>
          </a:xfrm>
          <a:prstGeom prst="roundRect">
            <a:avLst>
              <a:gd name="adj" fmla="val 3158"/>
            </a:avLst>
          </a:prstGeom>
          <a:solidFill>
            <a:srgbClr val="FFFFFF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5" name="Google Shape;605;p23"/>
          <p:cNvSpPr/>
          <p:nvPr/>
        </p:nvSpPr>
        <p:spPr>
          <a:xfrm>
            <a:off x="6537960" y="1874520"/>
            <a:ext cx="338328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50"/>
              <a:buFont typeface="Calibri"/>
              <a:buNone/>
            </a:pPr>
            <a:endParaRPr sz="16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6" name="Google Shape;606;p23"/>
          <p:cNvSpPr/>
          <p:nvPr/>
        </p:nvSpPr>
        <p:spPr>
          <a:xfrm>
            <a:off x="9921240" y="1874520"/>
            <a:ext cx="146304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900"/>
              <a:buFont typeface="Calibri"/>
              <a:buNone/>
            </a:pPr>
            <a:r>
              <a:rPr lang="en-US" sz="1900" b="1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AMOUNT</a:t>
            </a:r>
            <a:endParaRPr sz="15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07" name="Google Shape;607;p23"/>
          <p:cNvCxnSpPr/>
          <p:nvPr/>
        </p:nvCxnSpPr>
        <p:spPr>
          <a:xfrm>
            <a:off x="6537960" y="2231136"/>
            <a:ext cx="4846320" cy="0"/>
          </a:xfrm>
          <a:prstGeom prst="straightConnector1">
            <a:avLst/>
          </a:prstGeom>
          <a:noFill/>
          <a:ln w="12700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08" name="Google Shape;608;p23"/>
          <p:cNvSpPr/>
          <p:nvPr/>
        </p:nvSpPr>
        <p:spPr>
          <a:xfrm>
            <a:off x="6537960" y="2276856"/>
            <a:ext cx="4846320" cy="43891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9" name="Google Shape;609;p23"/>
          <p:cNvSpPr/>
          <p:nvPr/>
        </p:nvSpPr>
        <p:spPr>
          <a:xfrm>
            <a:off x="6537960" y="2295144"/>
            <a:ext cx="3383280" cy="438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2000"/>
              <a:buFont typeface="Calibri"/>
              <a:buNone/>
            </a:pPr>
            <a:r>
              <a:rPr lang="en-US" sz="20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Long-Term Debt Obligations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0" name="Google Shape;610;p23"/>
          <p:cNvSpPr/>
          <p:nvPr/>
        </p:nvSpPr>
        <p:spPr>
          <a:xfrm>
            <a:off x="9921240" y="2295144"/>
            <a:ext cx="1463040" cy="438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$130,728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1" name="Google Shape;611;p23"/>
          <p:cNvSpPr/>
          <p:nvPr/>
        </p:nvSpPr>
        <p:spPr>
          <a:xfrm>
            <a:off x="6537960" y="2734056"/>
            <a:ext cx="3383280" cy="438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2000"/>
              <a:buFont typeface="Calibri"/>
              <a:buNone/>
            </a:pPr>
            <a:r>
              <a:rPr lang="en-US" sz="20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Other Liabilities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2" name="Google Shape;612;p23"/>
          <p:cNvSpPr/>
          <p:nvPr/>
        </p:nvSpPr>
        <p:spPr>
          <a:xfrm>
            <a:off x="9921240" y="2734056"/>
            <a:ext cx="1463040" cy="438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$136,836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3" name="Google Shape;613;p23"/>
          <p:cNvSpPr/>
          <p:nvPr/>
        </p:nvSpPr>
        <p:spPr>
          <a:xfrm>
            <a:off x="6537960" y="3154680"/>
            <a:ext cx="4846320" cy="43891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4" name="Google Shape;614;p23"/>
          <p:cNvSpPr/>
          <p:nvPr/>
        </p:nvSpPr>
        <p:spPr>
          <a:xfrm>
            <a:off x="6537960" y="3172968"/>
            <a:ext cx="3383280" cy="438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2000"/>
              <a:buFont typeface="Calibri"/>
              <a:buNone/>
            </a:pPr>
            <a:r>
              <a:rPr lang="en-US" sz="200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Total Liabilities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5" name="Google Shape;615;p23"/>
          <p:cNvSpPr/>
          <p:nvPr/>
        </p:nvSpPr>
        <p:spPr>
          <a:xfrm>
            <a:off x="9921240" y="3172968"/>
            <a:ext cx="1463040" cy="438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1900"/>
              <a:buFont typeface="Calibri"/>
              <a:buNone/>
            </a:pPr>
            <a:r>
              <a:rPr lang="en-US" sz="190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$267,564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6" name="Google Shape;616;p23"/>
          <p:cNvSpPr/>
          <p:nvPr/>
        </p:nvSpPr>
        <p:spPr>
          <a:xfrm>
            <a:off x="548640" y="3749040"/>
            <a:ext cx="11064240" cy="1371600"/>
          </a:xfrm>
          <a:prstGeom prst="roundRect">
            <a:avLst>
              <a:gd name="adj" fmla="val 5333"/>
            </a:avLst>
          </a:prstGeom>
          <a:solidFill>
            <a:srgbClr val="1F4E7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7" name="Google Shape;617;p23"/>
          <p:cNvSpPr/>
          <p:nvPr/>
        </p:nvSpPr>
        <p:spPr>
          <a:xfrm>
            <a:off x="822960" y="3931920"/>
            <a:ext cx="3657600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110"/>
              <a:buFont typeface="Calibri"/>
              <a:buNone/>
            </a:pPr>
            <a:r>
              <a:rPr lang="en-US" sz="511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$1,026,061</a:t>
            </a:r>
            <a:endParaRPr sz="469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8" name="Google Shape;618;p23"/>
          <p:cNvSpPr/>
          <p:nvPr/>
        </p:nvSpPr>
        <p:spPr>
          <a:xfrm>
            <a:off x="822960" y="4617720"/>
            <a:ext cx="10058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6A756"/>
              </a:buClr>
              <a:buSzPts val="2100"/>
              <a:buFont typeface="Calibri"/>
              <a:buNone/>
            </a:pPr>
            <a:r>
              <a:rPr lang="en-US" sz="2100">
                <a:solidFill>
                  <a:srgbClr val="D6A756"/>
                </a:solidFill>
                <a:latin typeface="Calibri"/>
                <a:ea typeface="Calibri"/>
                <a:cs typeface="Calibri"/>
                <a:sym typeface="Calibri"/>
              </a:rPr>
              <a:t>TOTAL NET POSITION — up $111,069 from the restated beginning balance ($914,992)</a:t>
            </a:r>
            <a:endParaRPr sz="181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9" name="Google Shape;619;p23"/>
          <p:cNvSpPr/>
          <p:nvPr/>
        </p:nvSpPr>
        <p:spPr>
          <a:xfrm>
            <a:off x="548640" y="5394960"/>
            <a:ext cx="3520440" cy="91440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0" name="Google Shape;620;p23"/>
          <p:cNvSpPr/>
          <p:nvPr/>
        </p:nvSpPr>
        <p:spPr>
          <a:xfrm>
            <a:off x="731520" y="5504688"/>
            <a:ext cx="315468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3180"/>
              <a:buFont typeface="Calibri"/>
              <a:buNone/>
            </a:pPr>
            <a:r>
              <a:rPr lang="en-US" sz="318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$635,010</a:t>
            </a:r>
            <a:endParaRPr sz="291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1" name="Google Shape;621;p23"/>
          <p:cNvSpPr/>
          <p:nvPr/>
        </p:nvSpPr>
        <p:spPr>
          <a:xfrm>
            <a:off x="731520" y="5961888"/>
            <a:ext cx="315468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500"/>
              <a:buFont typeface="Calibri"/>
              <a:buNone/>
            </a:pPr>
            <a:r>
              <a:rPr lang="en-US" sz="1500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Net Investment in Capital Assets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2" name="Google Shape;622;p23"/>
          <p:cNvSpPr/>
          <p:nvPr/>
        </p:nvSpPr>
        <p:spPr>
          <a:xfrm>
            <a:off x="4325112" y="5394960"/>
            <a:ext cx="3520440" cy="91440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3" name="Google Shape;623;p23"/>
          <p:cNvSpPr/>
          <p:nvPr/>
        </p:nvSpPr>
        <p:spPr>
          <a:xfrm>
            <a:off x="4507992" y="5504688"/>
            <a:ext cx="315468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3180"/>
              <a:buFont typeface="Calibri"/>
              <a:buNone/>
            </a:pPr>
            <a:r>
              <a:rPr lang="en-US" sz="318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$53,716</a:t>
            </a:r>
            <a:endParaRPr sz="291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4" name="Google Shape;624;p23"/>
          <p:cNvSpPr/>
          <p:nvPr/>
        </p:nvSpPr>
        <p:spPr>
          <a:xfrm>
            <a:off x="4507992" y="5961888"/>
            <a:ext cx="315468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500"/>
              <a:buFont typeface="Calibri"/>
              <a:buNone/>
            </a:pPr>
            <a:r>
              <a:rPr lang="en-US" sz="1500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Restricted (donor / other purposes)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5" name="Google Shape;625;p23"/>
          <p:cNvSpPr/>
          <p:nvPr/>
        </p:nvSpPr>
        <p:spPr>
          <a:xfrm>
            <a:off x="8101584" y="5394960"/>
            <a:ext cx="3520440" cy="91440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6" name="Google Shape;626;p23"/>
          <p:cNvSpPr/>
          <p:nvPr/>
        </p:nvSpPr>
        <p:spPr>
          <a:xfrm>
            <a:off x="8284464" y="5504688"/>
            <a:ext cx="315468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3180"/>
              <a:buFont typeface="Calibri"/>
              <a:buNone/>
            </a:pPr>
            <a:r>
              <a:rPr lang="en-US" sz="318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$337,335</a:t>
            </a:r>
            <a:endParaRPr sz="291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7" name="Google Shape;627;p23"/>
          <p:cNvSpPr/>
          <p:nvPr/>
        </p:nvSpPr>
        <p:spPr>
          <a:xfrm>
            <a:off x="8284464" y="5961888"/>
            <a:ext cx="315468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500"/>
              <a:buFont typeface="Calibri"/>
              <a:buNone/>
            </a:pPr>
            <a:r>
              <a:rPr lang="en-US" sz="1500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Unrestricted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8" name="Google Shape;628;p23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E695C"/>
              </a:buClr>
              <a:buSzPts val="1750"/>
              <a:buFont typeface="Calibri"/>
              <a:buNone/>
            </a:pPr>
            <a:r>
              <a:rPr lang="en-US" sz="175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SEYMOUR LIBRARY  |  ANNUAL REPORT 2023–2025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9" name="Google Shape;629;p23"/>
          <p:cNvSpPr/>
          <p:nvPr/>
        </p:nvSpPr>
        <p:spPr>
          <a:xfrm>
            <a:off x="11430000" y="6510528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6E695C"/>
              </a:buClr>
              <a:buSzPts val="1750"/>
              <a:buFont typeface="Calibri"/>
              <a:buNone/>
            </a:pPr>
            <a:r>
              <a:rPr lang="en-US" sz="175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19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"/>
          <p:cNvSpPr/>
          <p:nvPr/>
        </p:nvSpPr>
        <p:spPr>
          <a:xfrm>
            <a:off x="548640" y="32004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ts val="1890"/>
              <a:buFont typeface="Calibri"/>
              <a:buNone/>
            </a:pPr>
            <a:r>
              <a:rPr lang="en-US" sz="1890" b="1">
                <a:solidFill>
                  <a:srgbClr val="5B9BD5"/>
                </a:solidFill>
                <a:latin typeface="Calibri"/>
                <a:ea typeface="Calibri"/>
                <a:cs typeface="Calibri"/>
                <a:sym typeface="Calibri"/>
              </a:rPr>
              <a:t>EXECUTIVE SUMMARY</a:t>
            </a:r>
            <a:endParaRPr sz="16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2"/>
          <p:cNvSpPr/>
          <p:nvPr/>
        </p:nvSpPr>
        <p:spPr>
          <a:xfrm>
            <a:off x="548640" y="566928"/>
            <a:ext cx="105156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3400"/>
              <a:buFont typeface="Calibri"/>
              <a:buNone/>
            </a:pPr>
            <a:r>
              <a:rPr lang="en-US" sz="34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A Community Turning to Its Library — In Every Way</a:t>
            </a:r>
            <a:endParaRPr sz="30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2"/>
          <p:cNvSpPr/>
          <p:nvPr/>
        </p:nvSpPr>
        <p:spPr>
          <a:xfrm>
            <a:off x="548640" y="1170432"/>
            <a:ext cx="1106424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2150"/>
              <a:buFont typeface="Calibri"/>
              <a:buNone/>
            </a:pPr>
            <a:r>
              <a:rPr lang="en-US" sz="2150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The Library's core services grew steadily from 2023 to 2025 — building visits and circulation both up more than 15% — alongside strong growth in space use and digital engagement.</a:t>
            </a:r>
            <a:endParaRPr sz="186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2"/>
          <p:cNvSpPr/>
          <p:nvPr/>
        </p:nvSpPr>
        <p:spPr>
          <a:xfrm>
            <a:off x="548640" y="2011680"/>
            <a:ext cx="3291840" cy="2377440"/>
          </a:xfrm>
          <a:prstGeom prst="roundRect">
            <a:avLst>
              <a:gd name="adj" fmla="val 2692"/>
            </a:avLst>
          </a:prstGeom>
          <a:solidFill>
            <a:srgbClr val="FFFFFF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C9C2AE">
                <a:alpha val="34902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2"/>
          <p:cNvSpPr/>
          <p:nvPr/>
        </p:nvSpPr>
        <p:spPr>
          <a:xfrm>
            <a:off x="804672" y="2093976"/>
            <a:ext cx="457200" cy="54864"/>
          </a:xfrm>
          <a:prstGeom prst="rect">
            <a:avLst/>
          </a:prstGeom>
          <a:solidFill>
            <a:srgbClr val="5B9BD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2"/>
          <p:cNvSpPr/>
          <p:nvPr/>
        </p:nvSpPr>
        <p:spPr>
          <a:xfrm>
            <a:off x="777240" y="2240280"/>
            <a:ext cx="2834640" cy="998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4800"/>
              <a:buFont typeface="Calibri"/>
              <a:buNone/>
            </a:pPr>
            <a:r>
              <a:rPr lang="en-US" sz="480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+15.7%</a:t>
            </a:r>
            <a:endParaRPr sz="8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2"/>
          <p:cNvSpPr/>
          <p:nvPr/>
        </p:nvSpPr>
        <p:spPr>
          <a:xfrm>
            <a:off x="777240" y="3443630"/>
            <a:ext cx="283464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890"/>
              <a:buFont typeface="Calibri"/>
              <a:buNone/>
            </a:pPr>
            <a:r>
              <a:rPr lang="en-US" sz="189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Building Visits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2"/>
          <p:cNvSpPr/>
          <p:nvPr/>
        </p:nvSpPr>
        <p:spPr>
          <a:xfrm>
            <a:off x="777240" y="3736238"/>
            <a:ext cx="283464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890"/>
              <a:buFont typeface="Calibri"/>
              <a:buNone/>
            </a:pPr>
            <a:r>
              <a:rPr lang="en-US" sz="1890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65,813 → 76,167</a:t>
            </a:r>
            <a:endParaRPr sz="15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2"/>
          <p:cNvSpPr/>
          <p:nvPr/>
        </p:nvSpPr>
        <p:spPr>
          <a:xfrm>
            <a:off x="4023360" y="2011680"/>
            <a:ext cx="3291840" cy="2377440"/>
          </a:xfrm>
          <a:prstGeom prst="roundRect">
            <a:avLst>
              <a:gd name="adj" fmla="val 2692"/>
            </a:avLst>
          </a:prstGeom>
          <a:solidFill>
            <a:srgbClr val="FFFFFF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C9C2AE">
                <a:alpha val="34902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2"/>
          <p:cNvSpPr/>
          <p:nvPr/>
        </p:nvSpPr>
        <p:spPr>
          <a:xfrm>
            <a:off x="4279392" y="2093976"/>
            <a:ext cx="457200" cy="54864"/>
          </a:xfrm>
          <a:prstGeom prst="rect">
            <a:avLst/>
          </a:prstGeom>
          <a:solidFill>
            <a:srgbClr val="5B9BD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2"/>
          <p:cNvSpPr/>
          <p:nvPr/>
        </p:nvSpPr>
        <p:spPr>
          <a:xfrm>
            <a:off x="4251960" y="2240280"/>
            <a:ext cx="2834640" cy="998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4800"/>
              <a:buFont typeface="Calibri"/>
              <a:buNone/>
            </a:pPr>
            <a:r>
              <a:rPr lang="en-US" sz="480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+15.4%</a:t>
            </a:r>
            <a:endParaRPr sz="8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2"/>
          <p:cNvSpPr/>
          <p:nvPr/>
        </p:nvSpPr>
        <p:spPr>
          <a:xfrm>
            <a:off x="4251960" y="3443630"/>
            <a:ext cx="283464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890"/>
              <a:buFont typeface="Calibri"/>
              <a:buNone/>
            </a:pPr>
            <a:r>
              <a:rPr lang="en-US" sz="189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Circulation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2"/>
          <p:cNvSpPr/>
          <p:nvPr/>
        </p:nvSpPr>
        <p:spPr>
          <a:xfrm>
            <a:off x="4251960" y="3736238"/>
            <a:ext cx="283464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890"/>
              <a:buFont typeface="Calibri"/>
              <a:buNone/>
            </a:pPr>
            <a:r>
              <a:rPr lang="en-US" sz="1890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153,970 → 177,656</a:t>
            </a:r>
            <a:endParaRPr sz="15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2"/>
          <p:cNvSpPr/>
          <p:nvPr/>
        </p:nvSpPr>
        <p:spPr>
          <a:xfrm>
            <a:off x="7498080" y="2011680"/>
            <a:ext cx="4114800" cy="2377440"/>
          </a:xfrm>
          <a:prstGeom prst="roundRect">
            <a:avLst>
              <a:gd name="adj" fmla="val 2692"/>
            </a:avLst>
          </a:prstGeom>
          <a:solidFill>
            <a:srgbClr val="FFFFFF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2"/>
          <p:cNvSpPr/>
          <p:nvPr/>
        </p:nvSpPr>
        <p:spPr>
          <a:xfrm>
            <a:off x="7726680" y="2103120"/>
            <a:ext cx="36576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890"/>
              <a:buFont typeface="Calibri"/>
              <a:buNone/>
            </a:pPr>
            <a:r>
              <a:rPr lang="en-US" sz="1890" b="1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ALSO GROWING</a:t>
            </a:r>
            <a:endParaRPr sz="15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2"/>
          <p:cNvSpPr/>
          <p:nvPr/>
        </p:nvSpPr>
        <p:spPr>
          <a:xfrm>
            <a:off x="7726680" y="2468880"/>
            <a:ext cx="109728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2550"/>
              <a:buFont typeface="Calibri"/>
              <a:buNone/>
            </a:pPr>
            <a:r>
              <a:rPr lang="en-US" sz="255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+158%</a:t>
            </a:r>
            <a:endParaRPr sz="22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2"/>
          <p:cNvSpPr/>
          <p:nvPr/>
        </p:nvSpPr>
        <p:spPr>
          <a:xfrm>
            <a:off x="8778240" y="2468880"/>
            <a:ext cx="2651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2100"/>
              <a:buFont typeface="Calibri"/>
              <a:buNone/>
            </a:pPr>
            <a:r>
              <a:rPr lang="en-US" sz="21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Meeting Rooms</a:t>
            </a:r>
            <a:endParaRPr sz="181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2"/>
          <p:cNvSpPr/>
          <p:nvPr/>
        </p:nvSpPr>
        <p:spPr>
          <a:xfrm>
            <a:off x="7726680" y="3017520"/>
            <a:ext cx="109728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2550"/>
              <a:buFont typeface="Calibri"/>
              <a:buNone/>
            </a:pPr>
            <a:r>
              <a:rPr lang="en-US" sz="255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+68%</a:t>
            </a:r>
            <a:endParaRPr sz="22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2"/>
          <p:cNvSpPr/>
          <p:nvPr/>
        </p:nvSpPr>
        <p:spPr>
          <a:xfrm>
            <a:off x="8778240" y="3017520"/>
            <a:ext cx="2651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2100"/>
              <a:buFont typeface="Calibri"/>
              <a:buNone/>
            </a:pPr>
            <a:r>
              <a:rPr lang="en-US" sz="21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Study Rooms</a:t>
            </a:r>
            <a:endParaRPr sz="181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2"/>
          <p:cNvSpPr/>
          <p:nvPr/>
        </p:nvSpPr>
        <p:spPr>
          <a:xfrm>
            <a:off x="7726680" y="3566160"/>
            <a:ext cx="109728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2550"/>
              <a:buFont typeface="Calibri"/>
              <a:buNone/>
            </a:pPr>
            <a:r>
              <a:rPr lang="en-US" sz="255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+167%</a:t>
            </a:r>
            <a:endParaRPr sz="22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2"/>
          <p:cNvSpPr/>
          <p:nvPr/>
        </p:nvSpPr>
        <p:spPr>
          <a:xfrm>
            <a:off x="8778240" y="3566160"/>
            <a:ext cx="2651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2100"/>
              <a:buFont typeface="Calibri"/>
              <a:buNone/>
            </a:pPr>
            <a:r>
              <a:rPr lang="en-US" sz="21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Website Views</a:t>
            </a:r>
            <a:endParaRPr sz="181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2"/>
          <p:cNvSpPr/>
          <p:nvPr/>
        </p:nvSpPr>
        <p:spPr>
          <a:xfrm>
            <a:off x="548640" y="4617720"/>
            <a:ext cx="11064240" cy="1234440"/>
          </a:xfrm>
          <a:prstGeom prst="roundRect">
            <a:avLst>
              <a:gd name="adj" fmla="val 5185"/>
            </a:avLst>
          </a:prstGeom>
          <a:solidFill>
            <a:srgbClr val="1F4E7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2"/>
          <p:cNvSpPr/>
          <p:nvPr/>
        </p:nvSpPr>
        <p:spPr>
          <a:xfrm>
            <a:off x="822960" y="4773168"/>
            <a:ext cx="4572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6A756"/>
              </a:buClr>
              <a:buSzPts val="1890"/>
              <a:buFont typeface="Calibri"/>
              <a:buNone/>
            </a:pPr>
            <a:r>
              <a:rPr lang="en-US" sz="1890" b="1">
                <a:solidFill>
                  <a:srgbClr val="D6A756"/>
                </a:solidFill>
                <a:latin typeface="Calibri"/>
                <a:ea typeface="Calibri"/>
                <a:cs typeface="Calibri"/>
                <a:sym typeface="Calibri"/>
              </a:rPr>
              <a:t>Board Message</a:t>
            </a:r>
            <a:endParaRPr sz="16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2"/>
          <p:cNvSpPr/>
          <p:nvPr/>
        </p:nvSpPr>
        <p:spPr>
          <a:xfrm>
            <a:off x="822960" y="5047488"/>
            <a:ext cx="1051560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Calibri"/>
              <a:buNone/>
            </a:pPr>
            <a:r>
              <a:rPr lang="en-US" sz="23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Seymour Library continues to serve its community as a trusted lending library while steadily expanding as a place residents come to meet, study, connect, and learn.</a:t>
            </a:r>
            <a:endParaRPr sz="20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2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E695C"/>
              </a:buClr>
              <a:buSzPts val="1750"/>
              <a:buFont typeface="Calibri"/>
              <a:buNone/>
            </a:pPr>
            <a:r>
              <a:rPr lang="en-US" sz="175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SEYMOUR LIBRARY  |  ANNUAL REPORT 2023–2025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2"/>
          <p:cNvSpPr/>
          <p:nvPr/>
        </p:nvSpPr>
        <p:spPr>
          <a:xfrm>
            <a:off x="11430000" y="6510528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6E695C"/>
              </a:buClr>
              <a:buSzPts val="1750"/>
              <a:buFont typeface="Calibri"/>
              <a:buNone/>
            </a:pPr>
            <a:r>
              <a:rPr lang="en-US" sz="175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24"/>
          <p:cNvSpPr/>
          <p:nvPr/>
        </p:nvSpPr>
        <p:spPr>
          <a:xfrm>
            <a:off x="548640" y="32004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ts val="1890"/>
              <a:buFont typeface="Calibri"/>
              <a:buNone/>
            </a:pPr>
            <a:r>
              <a:rPr lang="en-US" sz="1890" b="1">
                <a:solidFill>
                  <a:srgbClr val="5B9BD5"/>
                </a:solidFill>
                <a:latin typeface="Calibri"/>
                <a:ea typeface="Calibri"/>
                <a:cs typeface="Calibri"/>
                <a:sym typeface="Calibri"/>
              </a:rPr>
              <a:t>INDEPENDENT AUDIT — FY2025</a:t>
            </a:r>
            <a:endParaRPr sz="16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6" name="Google Shape;636;p24"/>
          <p:cNvSpPr/>
          <p:nvPr/>
        </p:nvSpPr>
        <p:spPr>
          <a:xfrm>
            <a:off x="548640" y="566928"/>
            <a:ext cx="105156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3400"/>
              <a:buFont typeface="Calibri"/>
              <a:buNone/>
            </a:pPr>
            <a:r>
              <a:rPr lang="en-US" sz="34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Why Net Position Jumped: A One-Time Restatement</a:t>
            </a:r>
            <a:endParaRPr sz="309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7" name="Google Shape;637;p24"/>
          <p:cNvSpPr/>
          <p:nvPr/>
        </p:nvSpPr>
        <p:spPr>
          <a:xfrm>
            <a:off x="548640" y="1188720"/>
            <a:ext cx="110642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750"/>
              <a:buFont typeface="Calibri"/>
              <a:buNone/>
            </a:pPr>
            <a:r>
              <a:rPr lang="en-US" sz="1750" i="1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Net position didn't grow $737,523 in a single year of operations. Most of that is a one-time accounting catch-up, not new wealth.</a:t>
            </a:r>
            <a:endParaRPr sz="15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8" name="Google Shape;638;p24"/>
          <p:cNvSpPr/>
          <p:nvPr/>
        </p:nvSpPr>
        <p:spPr>
          <a:xfrm>
            <a:off x="548640" y="1783080"/>
            <a:ext cx="6949440" cy="3977640"/>
          </a:xfrm>
          <a:prstGeom prst="roundRect">
            <a:avLst>
              <a:gd name="adj" fmla="val 1379"/>
            </a:avLst>
          </a:prstGeom>
          <a:solidFill>
            <a:srgbClr val="FFFFFF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9" name="Google Shape;639;p24"/>
          <p:cNvSpPr/>
          <p:nvPr/>
        </p:nvSpPr>
        <p:spPr>
          <a:xfrm>
            <a:off x="777240" y="1965960"/>
            <a:ext cx="46634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470"/>
              <a:buFont typeface="Calibri"/>
              <a:buNone/>
            </a:pPr>
            <a:r>
              <a:rPr lang="en-US" sz="147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Net Position, as previously reported</a:t>
            </a:r>
            <a:endParaRPr sz="15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0" name="Google Shape;640;p24"/>
          <p:cNvSpPr/>
          <p:nvPr/>
        </p:nvSpPr>
        <p:spPr>
          <a:xfrm>
            <a:off x="5486400" y="1965960"/>
            <a:ext cx="1828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2000"/>
              <a:buFont typeface="Calibri"/>
              <a:buNone/>
            </a:pPr>
            <a:r>
              <a:rPr lang="en-US" sz="2000" b="1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$288,538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1" name="Google Shape;641;p24"/>
          <p:cNvSpPr/>
          <p:nvPr/>
        </p:nvSpPr>
        <p:spPr>
          <a:xfrm>
            <a:off x="777240" y="2423160"/>
            <a:ext cx="46634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470"/>
              <a:buFont typeface="Calibri"/>
              <a:buNone/>
            </a:pPr>
            <a:r>
              <a:rPr lang="en-US" sz="147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+ Buildings &amp; equipment now capitalized (net of depreciation)</a:t>
            </a:r>
            <a:endParaRPr sz="12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2" name="Google Shape;642;p24"/>
          <p:cNvSpPr/>
          <p:nvPr/>
        </p:nvSpPr>
        <p:spPr>
          <a:xfrm>
            <a:off x="5486400" y="2423160"/>
            <a:ext cx="1828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ts val="2000"/>
              <a:buFont typeface="Calibri"/>
              <a:buNone/>
            </a:pPr>
            <a:r>
              <a:rPr lang="en-US" sz="2000" b="1">
                <a:solidFill>
                  <a:srgbClr val="5B9BD5"/>
                </a:solidFill>
                <a:latin typeface="Calibri"/>
                <a:ea typeface="Calibri"/>
                <a:cs typeface="Calibri"/>
                <a:sym typeface="Calibri"/>
              </a:rPr>
              <a:t>+$670,303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3" name="Google Shape;643;p24"/>
          <p:cNvSpPr/>
          <p:nvPr/>
        </p:nvSpPr>
        <p:spPr>
          <a:xfrm>
            <a:off x="777240" y="2880360"/>
            <a:ext cx="46634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470"/>
              <a:buFont typeface="Calibri"/>
              <a:buNone/>
            </a:pPr>
            <a:r>
              <a:rPr lang="en-US" sz="147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+ Pension-related deferred outflows/inflows, net</a:t>
            </a:r>
            <a:endParaRPr sz="15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4" name="Google Shape;644;p24"/>
          <p:cNvSpPr/>
          <p:nvPr/>
        </p:nvSpPr>
        <p:spPr>
          <a:xfrm>
            <a:off x="5486400" y="2880360"/>
            <a:ext cx="1828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8C8677"/>
              </a:buClr>
              <a:buSzPts val="2000"/>
              <a:buFont typeface="Calibri"/>
              <a:buNone/>
            </a:pPr>
            <a:r>
              <a:rPr lang="en-US" sz="2000" b="1">
                <a:solidFill>
                  <a:srgbClr val="8C8677"/>
                </a:solidFill>
                <a:latin typeface="Calibri"/>
                <a:ea typeface="Calibri"/>
                <a:cs typeface="Calibri"/>
                <a:sym typeface="Calibri"/>
              </a:rPr>
              <a:t>($5,267)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5" name="Google Shape;645;p24"/>
          <p:cNvSpPr/>
          <p:nvPr/>
        </p:nvSpPr>
        <p:spPr>
          <a:xfrm>
            <a:off x="777240" y="3337560"/>
            <a:ext cx="46634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470"/>
              <a:buFont typeface="Calibri"/>
              <a:buNone/>
            </a:pPr>
            <a:r>
              <a:rPr lang="en-US" sz="147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+ Net Pension Liability now recorded</a:t>
            </a:r>
            <a:endParaRPr sz="15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6" name="Google Shape;646;p24"/>
          <p:cNvSpPr/>
          <p:nvPr/>
        </p:nvSpPr>
        <p:spPr>
          <a:xfrm>
            <a:off x="5486400" y="3337560"/>
            <a:ext cx="1828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AD5A40"/>
              </a:buClr>
              <a:buSzPts val="2000"/>
              <a:buFont typeface="Calibri"/>
              <a:buNone/>
            </a:pPr>
            <a:r>
              <a:rPr lang="en-US" sz="2000" b="1">
                <a:solidFill>
                  <a:srgbClr val="AD5A40"/>
                </a:solidFill>
                <a:latin typeface="Calibri"/>
                <a:ea typeface="Calibri"/>
                <a:cs typeface="Calibri"/>
                <a:sym typeface="Calibri"/>
              </a:rPr>
              <a:t>($8,615)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7" name="Google Shape;647;p24"/>
          <p:cNvSpPr/>
          <p:nvPr/>
        </p:nvSpPr>
        <p:spPr>
          <a:xfrm>
            <a:off x="777240" y="3794760"/>
            <a:ext cx="46634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470"/>
              <a:buFont typeface="Calibri"/>
              <a:buNone/>
            </a:pPr>
            <a:r>
              <a:rPr lang="en-US" sz="147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+ OPEB Liability &amp; deferred items, net</a:t>
            </a:r>
            <a:endParaRPr sz="15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8" name="Google Shape;648;p24"/>
          <p:cNvSpPr/>
          <p:nvPr/>
        </p:nvSpPr>
        <p:spPr>
          <a:xfrm>
            <a:off x="5486400" y="3794760"/>
            <a:ext cx="1828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AD5A40"/>
              </a:buClr>
              <a:buSzPts val="2000"/>
              <a:buFont typeface="Calibri"/>
              <a:buNone/>
            </a:pPr>
            <a:r>
              <a:rPr lang="en-US" sz="2000" b="1">
                <a:solidFill>
                  <a:srgbClr val="AD5A40"/>
                </a:solidFill>
                <a:latin typeface="Calibri"/>
                <a:ea typeface="Calibri"/>
                <a:cs typeface="Calibri"/>
                <a:sym typeface="Calibri"/>
              </a:rPr>
              <a:t>($43,226)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9" name="Google Shape;649;p24"/>
          <p:cNvSpPr/>
          <p:nvPr/>
        </p:nvSpPr>
        <p:spPr>
          <a:xfrm>
            <a:off x="777240" y="4251960"/>
            <a:ext cx="46634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470"/>
              <a:buFont typeface="Calibri"/>
              <a:buNone/>
            </a:pPr>
            <a:r>
              <a:rPr lang="en-US" sz="147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+ Working-capital items (receivables, payables, prepaids, cash)</a:t>
            </a:r>
            <a:endParaRPr sz="11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0" name="Google Shape;650;p24"/>
          <p:cNvSpPr/>
          <p:nvPr/>
        </p:nvSpPr>
        <p:spPr>
          <a:xfrm>
            <a:off x="5486400" y="4251960"/>
            <a:ext cx="1828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ts val="2000"/>
              <a:buFont typeface="Calibri"/>
              <a:buNone/>
            </a:pPr>
            <a:r>
              <a:rPr lang="en-US" sz="2000" b="1">
                <a:solidFill>
                  <a:srgbClr val="5B9BD5"/>
                </a:solidFill>
                <a:latin typeface="Calibri"/>
                <a:ea typeface="Calibri"/>
                <a:cs typeface="Calibri"/>
                <a:sym typeface="Calibri"/>
              </a:rPr>
              <a:t>+$20,165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1" name="Google Shape;651;p24"/>
          <p:cNvSpPr/>
          <p:nvPr/>
        </p:nvSpPr>
        <p:spPr>
          <a:xfrm>
            <a:off x="777240" y="4709160"/>
            <a:ext cx="46634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470"/>
              <a:buFont typeface="Calibri"/>
              <a:buNone/>
            </a:pPr>
            <a:r>
              <a:rPr lang="en-US" sz="147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+ Compensated Absences now recorded</a:t>
            </a:r>
            <a:endParaRPr sz="15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2" name="Google Shape;652;p24"/>
          <p:cNvSpPr/>
          <p:nvPr/>
        </p:nvSpPr>
        <p:spPr>
          <a:xfrm>
            <a:off x="5486400" y="4709160"/>
            <a:ext cx="1828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AD5A40"/>
              </a:buClr>
              <a:buSzPts val="2000"/>
              <a:buFont typeface="Calibri"/>
              <a:buNone/>
            </a:pPr>
            <a:r>
              <a:rPr lang="en-US" sz="2000" b="1">
                <a:solidFill>
                  <a:srgbClr val="AD5A40"/>
                </a:solidFill>
                <a:latin typeface="Calibri"/>
                <a:ea typeface="Calibri"/>
                <a:cs typeface="Calibri"/>
                <a:sym typeface="Calibri"/>
              </a:rPr>
              <a:t>($6,906)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53" name="Google Shape;653;p24"/>
          <p:cNvCxnSpPr/>
          <p:nvPr/>
        </p:nvCxnSpPr>
        <p:spPr>
          <a:xfrm>
            <a:off x="777240" y="5184648"/>
            <a:ext cx="6492240" cy="0"/>
          </a:xfrm>
          <a:prstGeom prst="straightConnector1">
            <a:avLst/>
          </a:prstGeom>
          <a:noFill/>
          <a:ln w="12700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54" name="Google Shape;654;p24"/>
          <p:cNvSpPr/>
          <p:nvPr/>
        </p:nvSpPr>
        <p:spPr>
          <a:xfrm>
            <a:off x="777240" y="5257800"/>
            <a:ext cx="466344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1470"/>
              <a:buFont typeface="Calibri"/>
              <a:buNone/>
            </a:pPr>
            <a:r>
              <a:rPr lang="en-US" sz="147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= Net Position, beginning (restated)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5" name="Google Shape;655;p24"/>
          <p:cNvSpPr/>
          <p:nvPr/>
        </p:nvSpPr>
        <p:spPr>
          <a:xfrm>
            <a:off x="5486400" y="5257800"/>
            <a:ext cx="18288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2000"/>
              <a:buFont typeface="Calibri"/>
              <a:buNone/>
            </a:pPr>
            <a:r>
              <a:rPr lang="en-US" sz="200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$914,992</a:t>
            </a:r>
            <a:endParaRPr sz="186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6" name="Google Shape;656;p24"/>
          <p:cNvSpPr/>
          <p:nvPr/>
        </p:nvSpPr>
        <p:spPr>
          <a:xfrm>
            <a:off x="7726680" y="1783080"/>
            <a:ext cx="3886200" cy="5001768"/>
          </a:xfrm>
          <a:prstGeom prst="roundRect">
            <a:avLst>
              <a:gd name="adj" fmla="val 1412"/>
            </a:avLst>
          </a:prstGeom>
          <a:solidFill>
            <a:srgbClr val="F7F4ED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7" name="Google Shape;657;p24"/>
          <p:cNvSpPr/>
          <p:nvPr/>
        </p:nvSpPr>
        <p:spPr>
          <a:xfrm>
            <a:off x="7955280" y="1947672"/>
            <a:ext cx="34290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2250"/>
              <a:buFont typeface="Calibri"/>
              <a:buNone/>
            </a:pPr>
            <a:r>
              <a:rPr lang="en-US" sz="225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What This Means</a:t>
            </a:r>
            <a:endParaRPr sz="197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8" name="Google Shape;658;p24"/>
          <p:cNvSpPr/>
          <p:nvPr/>
        </p:nvSpPr>
        <p:spPr>
          <a:xfrm>
            <a:off x="7955280" y="2331720"/>
            <a:ext cx="3429000" cy="437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7800" marR="0" lvl="0" indent="-17780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700"/>
              <a:buFont typeface="Calibri"/>
              <a:buChar char="▪"/>
            </a:pPr>
            <a:r>
              <a:rPr lang="en-US" sz="1800" dirty="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This is the first year the Library's buildings, equipment, pension liability, and OPEB liability were fully booked under GASB rules — not a sign of new assets or new debt appearing overnight.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marR="0" lvl="0" indent="-177800" algn="l" rtl="0">
              <a:spcBef>
                <a:spcPts val="900"/>
              </a:spcBef>
              <a:spcAft>
                <a:spcPts val="0"/>
              </a:spcAft>
              <a:buClr>
                <a:srgbClr val="26241F"/>
              </a:buClr>
              <a:buSzPts val="1700"/>
              <a:buFont typeface="Calibri"/>
              <a:buChar char="▪"/>
            </a:pPr>
            <a:r>
              <a:rPr lang="en-US" sz="1800" dirty="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The Library's actual FY2025 operating performance is the $111,069 increase after this restatement, not the full jump.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marR="0" lvl="0" indent="-177800" algn="l" rtl="0">
              <a:spcBef>
                <a:spcPts val="900"/>
              </a:spcBef>
              <a:spcAft>
                <a:spcPts val="0"/>
              </a:spcAft>
              <a:buClr>
                <a:srgbClr val="26241F"/>
              </a:buClr>
              <a:buSzPts val="1700"/>
              <a:buFont typeface="Calibri"/>
              <a:buChar char="▪"/>
            </a:pPr>
            <a:r>
              <a:rPr lang="en-US" sz="1800" dirty="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Going forward, net position should move in smaller, more predictable increments year to year.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9" name="Google Shape;659;p24"/>
          <p:cNvSpPr/>
          <p:nvPr/>
        </p:nvSpPr>
        <p:spPr>
          <a:xfrm>
            <a:off x="411480" y="6464808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E695C"/>
              </a:buClr>
              <a:buSzPts val="1750"/>
              <a:buFont typeface="Calibri"/>
              <a:buNone/>
            </a:pPr>
            <a:r>
              <a:rPr lang="en-US" sz="175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SEYMOUR LIBRARY  |  ANNUAL REPORT 2023–2025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0" name="Google Shape;660;p24"/>
          <p:cNvSpPr/>
          <p:nvPr/>
        </p:nvSpPr>
        <p:spPr>
          <a:xfrm>
            <a:off x="11430000" y="6510528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6E695C"/>
              </a:buClr>
              <a:buSzPts val="1750"/>
              <a:buFont typeface="Calibri"/>
              <a:buNone/>
            </a:pPr>
            <a:r>
              <a:rPr lang="en-US" sz="175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20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p25"/>
          <p:cNvSpPr/>
          <p:nvPr/>
        </p:nvSpPr>
        <p:spPr>
          <a:xfrm>
            <a:off x="548640" y="32004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ts val="1890"/>
              <a:buFont typeface="Calibri"/>
              <a:buNone/>
            </a:pPr>
            <a:r>
              <a:rPr lang="en-US" sz="1890" b="1">
                <a:solidFill>
                  <a:srgbClr val="5B9BD5"/>
                </a:solidFill>
                <a:latin typeface="Calibri"/>
                <a:ea typeface="Calibri"/>
                <a:cs typeface="Calibri"/>
                <a:sym typeface="Calibri"/>
              </a:rPr>
              <a:t>INDEPENDENT AUDIT — FY2025</a:t>
            </a:r>
            <a:endParaRPr sz="16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7" name="Google Shape;667;p25"/>
          <p:cNvSpPr/>
          <p:nvPr/>
        </p:nvSpPr>
        <p:spPr>
          <a:xfrm>
            <a:off x="548640" y="566928"/>
            <a:ext cx="105156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3490"/>
              <a:buFont typeface="Calibri"/>
              <a:buNone/>
            </a:pPr>
            <a:r>
              <a:rPr lang="en-US" sz="349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Fund Balance: What's Really Available to Spend</a:t>
            </a:r>
            <a:endParaRPr sz="317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668" name="Google Shape;668;p25"/>
          <p:cNvGraphicFramePr/>
          <p:nvPr>
            <p:extLst>
              <p:ext uri="{D42A27DB-BD31-4B8C-83A1-F6EECF244321}">
                <p14:modId xmlns:p14="http://schemas.microsoft.com/office/powerpoint/2010/main" val="2795681926"/>
              </p:ext>
            </p:extLst>
          </p:nvPr>
        </p:nvGraphicFramePr>
        <p:xfrm>
          <a:off x="548640" y="1463040"/>
          <a:ext cx="11064240" cy="1417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69" name="Google Shape;669;p25"/>
          <p:cNvSpPr/>
          <p:nvPr/>
        </p:nvSpPr>
        <p:spPr>
          <a:xfrm>
            <a:off x="548640" y="3246120"/>
            <a:ext cx="3520440" cy="2057400"/>
          </a:xfrm>
          <a:prstGeom prst="roundRect">
            <a:avLst>
              <a:gd name="adj" fmla="val 3415"/>
            </a:avLst>
          </a:prstGeom>
          <a:solidFill>
            <a:srgbClr val="FFFFFF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C9C2AE">
                <a:alpha val="34902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0" name="Google Shape;670;p25"/>
          <p:cNvSpPr/>
          <p:nvPr/>
        </p:nvSpPr>
        <p:spPr>
          <a:xfrm>
            <a:off x="804672" y="3465576"/>
            <a:ext cx="457200" cy="54864"/>
          </a:xfrm>
          <a:prstGeom prst="rect">
            <a:avLst/>
          </a:prstGeom>
          <a:solidFill>
            <a:srgbClr val="5B9BD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1" name="Google Shape;671;p25"/>
          <p:cNvSpPr/>
          <p:nvPr/>
        </p:nvSpPr>
        <p:spPr>
          <a:xfrm>
            <a:off x="777240" y="3611880"/>
            <a:ext cx="3063240" cy="787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5400"/>
              <a:buFont typeface="Calibri"/>
              <a:buNone/>
            </a:pPr>
            <a:r>
              <a:rPr lang="en-US" sz="540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$515,828</a:t>
            </a:r>
            <a:endParaRPr sz="514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2" name="Google Shape;672;p25"/>
          <p:cNvSpPr/>
          <p:nvPr/>
        </p:nvSpPr>
        <p:spPr>
          <a:xfrm>
            <a:off x="777240" y="4483303"/>
            <a:ext cx="306324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300"/>
              <a:buFont typeface="Calibri"/>
              <a:buNone/>
            </a:pPr>
            <a:r>
              <a:rPr lang="en-US" sz="13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Combined Fund Balance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3" name="Google Shape;673;p25"/>
          <p:cNvSpPr/>
          <p:nvPr/>
        </p:nvSpPr>
        <p:spPr>
          <a:xfrm>
            <a:off x="777240" y="4775911"/>
            <a:ext cx="306324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300"/>
              <a:buFont typeface="Calibri"/>
              <a:buNone/>
            </a:pPr>
            <a:r>
              <a:rPr lang="en-US" sz="1300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General Fund $490,828 + Permanent Fund $25,000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4" name="Google Shape;674;p25"/>
          <p:cNvSpPr/>
          <p:nvPr/>
        </p:nvSpPr>
        <p:spPr>
          <a:xfrm>
            <a:off x="4251960" y="3246120"/>
            <a:ext cx="3520440" cy="2057400"/>
          </a:xfrm>
          <a:prstGeom prst="roundRect">
            <a:avLst>
              <a:gd name="adj" fmla="val 3415"/>
            </a:avLst>
          </a:prstGeom>
          <a:solidFill>
            <a:srgbClr val="FFFFFF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C9C2AE">
                <a:alpha val="34902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5" name="Google Shape;675;p25"/>
          <p:cNvSpPr/>
          <p:nvPr/>
        </p:nvSpPr>
        <p:spPr>
          <a:xfrm>
            <a:off x="4507992" y="3465576"/>
            <a:ext cx="457200" cy="54864"/>
          </a:xfrm>
          <a:prstGeom prst="rect">
            <a:avLst/>
          </a:prstGeom>
          <a:solidFill>
            <a:srgbClr val="1F4E7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6" name="Google Shape;676;p25"/>
          <p:cNvSpPr/>
          <p:nvPr/>
        </p:nvSpPr>
        <p:spPr>
          <a:xfrm>
            <a:off x="4480560" y="3611880"/>
            <a:ext cx="3063240" cy="787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5400"/>
              <a:buFont typeface="Calibri"/>
              <a:buNone/>
            </a:pPr>
            <a:r>
              <a:rPr lang="en-US" sz="540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$436,397</a:t>
            </a:r>
            <a:endParaRPr sz="514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7" name="Google Shape;677;p25"/>
          <p:cNvSpPr/>
          <p:nvPr/>
        </p:nvSpPr>
        <p:spPr>
          <a:xfrm>
            <a:off x="4480560" y="4483303"/>
            <a:ext cx="306324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300"/>
              <a:buFont typeface="Calibri"/>
              <a:buNone/>
            </a:pPr>
            <a:r>
              <a:rPr lang="en-US" sz="13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Unassigned (Discretionary)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8" name="Google Shape;678;p25"/>
          <p:cNvSpPr/>
          <p:nvPr/>
        </p:nvSpPr>
        <p:spPr>
          <a:xfrm>
            <a:off x="4480560" y="4775911"/>
            <a:ext cx="306324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300"/>
              <a:buFont typeface="Calibri"/>
              <a:buNone/>
            </a:pPr>
            <a:r>
              <a:rPr lang="en-US" sz="1300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Available for the Board to appropriate without restriction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9" name="Google Shape;679;p25"/>
          <p:cNvSpPr/>
          <p:nvPr/>
        </p:nvSpPr>
        <p:spPr>
          <a:xfrm>
            <a:off x="7955280" y="3246120"/>
            <a:ext cx="3520440" cy="2057400"/>
          </a:xfrm>
          <a:prstGeom prst="roundRect">
            <a:avLst>
              <a:gd name="adj" fmla="val 3415"/>
            </a:avLst>
          </a:prstGeom>
          <a:solidFill>
            <a:srgbClr val="FFFFFF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C9C2AE">
                <a:alpha val="34902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0" name="Google Shape;680;p25"/>
          <p:cNvSpPr/>
          <p:nvPr/>
        </p:nvSpPr>
        <p:spPr>
          <a:xfrm>
            <a:off x="8211312" y="3465576"/>
            <a:ext cx="457200" cy="54864"/>
          </a:xfrm>
          <a:prstGeom prst="rect">
            <a:avLst/>
          </a:prstGeom>
          <a:solidFill>
            <a:srgbClr val="8C867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1" name="Google Shape;681;p25"/>
          <p:cNvSpPr/>
          <p:nvPr/>
        </p:nvSpPr>
        <p:spPr>
          <a:xfrm>
            <a:off x="8183880" y="3611880"/>
            <a:ext cx="3063240" cy="787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5400"/>
              <a:buFont typeface="Calibri"/>
              <a:buNone/>
            </a:pPr>
            <a:r>
              <a:rPr lang="en-US" sz="540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$53,716</a:t>
            </a:r>
            <a:endParaRPr sz="514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2" name="Google Shape;682;p25"/>
          <p:cNvSpPr/>
          <p:nvPr/>
        </p:nvSpPr>
        <p:spPr>
          <a:xfrm>
            <a:off x="8183880" y="4483303"/>
            <a:ext cx="306324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300"/>
              <a:buFont typeface="Calibri"/>
              <a:buNone/>
            </a:pPr>
            <a:r>
              <a:rPr lang="en-US" sz="13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Restricted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3" name="Google Shape;683;p25"/>
          <p:cNvSpPr/>
          <p:nvPr/>
        </p:nvSpPr>
        <p:spPr>
          <a:xfrm>
            <a:off x="8183880" y="4775911"/>
            <a:ext cx="306324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300"/>
              <a:buFont typeface="Calibri"/>
              <a:buNone/>
            </a:pPr>
            <a:r>
              <a:rPr lang="en-US" sz="1300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By donors or the Permanent Fund's terms — not freely spendable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4" name="Google Shape;684;p25"/>
          <p:cNvSpPr/>
          <p:nvPr/>
        </p:nvSpPr>
        <p:spPr>
          <a:xfrm>
            <a:off x="548640" y="5394960"/>
            <a:ext cx="11064240" cy="1115568"/>
          </a:xfrm>
          <a:prstGeom prst="roundRect">
            <a:avLst>
              <a:gd name="adj" fmla="val 6316"/>
            </a:avLst>
          </a:prstGeom>
          <a:solidFill>
            <a:srgbClr val="1F4E7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5" name="Google Shape;685;p25"/>
          <p:cNvSpPr/>
          <p:nvPr/>
        </p:nvSpPr>
        <p:spPr>
          <a:xfrm>
            <a:off x="822960" y="5394960"/>
            <a:ext cx="10515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50"/>
              <a:buFont typeface="Calibri"/>
              <a:buNone/>
            </a:pPr>
            <a:r>
              <a:rPr lang="en-US" sz="1600" i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This fund-basis view is a better gauge of near-term spending flexibility than the government-wide Net Position figure — it's the number that most directly answers "what could the Board appropriate today?" Note: in June 2026, subsequent to fiscal year-end, the Board restricted $321,000 of this balance for door replacement and a children’s room renovation, leaving $115,397 unassigned.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6" name="Google Shape;686;p25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E695C"/>
              </a:buClr>
              <a:buSzPts val="1750"/>
              <a:buFont typeface="Calibri"/>
              <a:buNone/>
            </a:pPr>
            <a:r>
              <a:rPr lang="en-US" sz="175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SEYMOUR LIBRARY  |  ANNUAL REPORT 2023–2025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7" name="Google Shape;687;p25"/>
          <p:cNvSpPr/>
          <p:nvPr/>
        </p:nvSpPr>
        <p:spPr>
          <a:xfrm>
            <a:off x="11430000" y="6510528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6E695C"/>
              </a:buClr>
              <a:buSzPts val="1750"/>
              <a:buFont typeface="Calibri"/>
              <a:buNone/>
            </a:pPr>
            <a:r>
              <a:rPr lang="en-US" sz="175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21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26"/>
          <p:cNvSpPr/>
          <p:nvPr/>
        </p:nvSpPr>
        <p:spPr>
          <a:xfrm>
            <a:off x="548640" y="32004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ts val="1890"/>
              <a:buFont typeface="Calibri"/>
              <a:buNone/>
            </a:pPr>
            <a:r>
              <a:rPr lang="en-US" sz="1890" b="1">
                <a:solidFill>
                  <a:srgbClr val="5B9BD5"/>
                </a:solidFill>
                <a:latin typeface="Calibri"/>
                <a:ea typeface="Calibri"/>
                <a:cs typeface="Calibri"/>
                <a:sym typeface="Calibri"/>
              </a:rPr>
              <a:t>INDEPENDENT AUDIT — FY2025</a:t>
            </a:r>
            <a:endParaRPr sz="16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4" name="Google Shape;694;p26"/>
          <p:cNvSpPr/>
          <p:nvPr/>
        </p:nvSpPr>
        <p:spPr>
          <a:xfrm>
            <a:off x="548640" y="566928"/>
            <a:ext cx="105156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3490"/>
              <a:buFont typeface="Calibri"/>
              <a:buNone/>
            </a:pPr>
            <a:r>
              <a:rPr lang="en-US" sz="349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Pension &amp; Retiree Benefits: A Healthy Position</a:t>
            </a:r>
            <a:endParaRPr sz="317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5" name="Google Shape;695;p26"/>
          <p:cNvSpPr/>
          <p:nvPr/>
        </p:nvSpPr>
        <p:spPr>
          <a:xfrm>
            <a:off x="548640" y="1417320"/>
            <a:ext cx="5349240" cy="4480560"/>
          </a:xfrm>
          <a:prstGeom prst="roundRect">
            <a:avLst>
              <a:gd name="adj" fmla="val 1429"/>
            </a:avLst>
          </a:prstGeom>
          <a:solidFill>
            <a:srgbClr val="FFFFFF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6" name="Google Shape;696;p26"/>
          <p:cNvSpPr/>
          <p:nvPr/>
        </p:nvSpPr>
        <p:spPr>
          <a:xfrm>
            <a:off x="822960" y="1645920"/>
            <a:ext cx="484632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1380"/>
              <a:buFont typeface="Calibri"/>
              <a:buNone/>
            </a:pPr>
            <a:r>
              <a:rPr lang="en-US" sz="138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NYS PENSION (ERS)</a:t>
            </a:r>
            <a:endParaRPr sz="16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7" name="Google Shape;697;p26"/>
          <p:cNvSpPr/>
          <p:nvPr/>
        </p:nvSpPr>
        <p:spPr>
          <a:xfrm>
            <a:off x="822960" y="1965960"/>
            <a:ext cx="4846320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4400"/>
              <a:buFont typeface="Calibri"/>
              <a:buNone/>
            </a:pPr>
            <a:r>
              <a:rPr lang="en-US" sz="440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93.1%</a:t>
            </a:r>
            <a:endParaRPr sz="516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8" name="Google Shape;698;p26"/>
          <p:cNvSpPr/>
          <p:nvPr/>
        </p:nvSpPr>
        <p:spPr>
          <a:xfrm>
            <a:off x="822960" y="2743200"/>
            <a:ext cx="48463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380"/>
              <a:buFont typeface="Calibri"/>
              <a:buNone/>
            </a:pPr>
            <a:r>
              <a:rPr lang="en-US" sz="1380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statewide plan funded ratio — the pension system itself is well-funded</a:t>
            </a:r>
            <a:endParaRPr sz="11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9" name="Google Shape;699;p26"/>
          <p:cNvSpPr/>
          <p:nvPr/>
        </p:nvSpPr>
        <p:spPr>
          <a:xfrm>
            <a:off x="822960" y="3337560"/>
            <a:ext cx="329184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2050"/>
              <a:buFont typeface="Calibri"/>
              <a:buNone/>
            </a:pPr>
            <a:r>
              <a:rPr lang="en-US" sz="205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Library's Net Pension Liability</a:t>
            </a:r>
            <a:endParaRPr sz="16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0" name="Google Shape;700;p26"/>
          <p:cNvSpPr/>
          <p:nvPr/>
        </p:nvSpPr>
        <p:spPr>
          <a:xfrm>
            <a:off x="4114800" y="3337560"/>
            <a:ext cx="155448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1710"/>
              <a:buFont typeface="Calibri"/>
              <a:buNone/>
            </a:pPr>
            <a:r>
              <a:rPr lang="en-US" sz="171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$106,082</a:t>
            </a:r>
            <a:endParaRPr sz="16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1" name="Google Shape;701;p26"/>
          <p:cNvSpPr/>
          <p:nvPr/>
        </p:nvSpPr>
        <p:spPr>
          <a:xfrm>
            <a:off x="822960" y="3794760"/>
            <a:ext cx="329184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2050"/>
              <a:buFont typeface="Calibri"/>
              <a:buNone/>
            </a:pPr>
            <a:r>
              <a:rPr lang="en-US" sz="205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As % of covered payroll</a:t>
            </a:r>
            <a:endParaRPr sz="16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2" name="Google Shape;702;p26"/>
          <p:cNvSpPr/>
          <p:nvPr/>
        </p:nvSpPr>
        <p:spPr>
          <a:xfrm>
            <a:off x="4114800" y="3794760"/>
            <a:ext cx="155448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1710"/>
              <a:buFont typeface="Calibri"/>
              <a:buNone/>
            </a:pPr>
            <a:r>
              <a:rPr lang="en-US" sz="171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52.6%</a:t>
            </a:r>
            <a:endParaRPr sz="16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3" name="Google Shape;703;p26"/>
          <p:cNvSpPr/>
          <p:nvPr/>
        </p:nvSpPr>
        <p:spPr>
          <a:xfrm>
            <a:off x="822960" y="4251960"/>
            <a:ext cx="329184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2050"/>
              <a:buFont typeface="Calibri"/>
              <a:buNone/>
            </a:pPr>
            <a:r>
              <a:rPr lang="en-US" sz="205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2025 required contribution</a:t>
            </a:r>
            <a:endParaRPr sz="16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4" name="Google Shape;704;p26"/>
          <p:cNvSpPr/>
          <p:nvPr/>
        </p:nvSpPr>
        <p:spPr>
          <a:xfrm>
            <a:off x="4114800" y="4251960"/>
            <a:ext cx="155448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1710"/>
              <a:buFont typeface="Calibri"/>
              <a:buNone/>
            </a:pPr>
            <a:r>
              <a:rPr lang="en-US" sz="171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$25,631</a:t>
            </a:r>
            <a:endParaRPr sz="16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5" name="Google Shape;705;p26"/>
          <p:cNvSpPr/>
          <p:nvPr/>
        </p:nvSpPr>
        <p:spPr>
          <a:xfrm>
            <a:off x="822960" y="4709160"/>
            <a:ext cx="329184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2050"/>
              <a:buFont typeface="Calibri"/>
              <a:buNone/>
            </a:pPr>
            <a:r>
              <a:rPr lang="en-US" sz="205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Contribution shortfall</a:t>
            </a:r>
            <a:endParaRPr sz="16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6" name="Google Shape;706;p26"/>
          <p:cNvSpPr/>
          <p:nvPr/>
        </p:nvSpPr>
        <p:spPr>
          <a:xfrm>
            <a:off x="4114800" y="4709160"/>
            <a:ext cx="155448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1710"/>
              <a:buFont typeface="Calibri"/>
              <a:buNone/>
            </a:pPr>
            <a:r>
              <a:rPr lang="en-US" sz="171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$0 — fully paid</a:t>
            </a:r>
            <a:endParaRPr sz="141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7" name="Google Shape;707;p26"/>
          <p:cNvSpPr/>
          <p:nvPr/>
        </p:nvSpPr>
        <p:spPr>
          <a:xfrm>
            <a:off x="6080760" y="1417320"/>
            <a:ext cx="5532120" cy="4480560"/>
          </a:xfrm>
          <a:prstGeom prst="roundRect">
            <a:avLst>
              <a:gd name="adj" fmla="val 1429"/>
            </a:avLst>
          </a:prstGeom>
          <a:solidFill>
            <a:srgbClr val="FFFFFF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8" name="Google Shape;708;p26"/>
          <p:cNvSpPr/>
          <p:nvPr/>
        </p:nvSpPr>
        <p:spPr>
          <a:xfrm>
            <a:off x="6355080" y="1645920"/>
            <a:ext cx="5029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6A756"/>
              </a:buClr>
              <a:buSzPts val="1000"/>
              <a:buFont typeface="Calibri"/>
              <a:buNone/>
            </a:pPr>
            <a:r>
              <a:rPr lang="en-US" sz="1250" b="1">
                <a:solidFill>
                  <a:srgbClr val="D6A756"/>
                </a:solidFill>
                <a:latin typeface="Calibri"/>
                <a:ea typeface="Calibri"/>
                <a:cs typeface="Calibri"/>
                <a:sym typeface="Calibri"/>
              </a:rPr>
              <a:t>RETIREE HEALTH BENEFITS (OPEB)</a:t>
            </a:r>
            <a:endParaRPr sz="16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9" name="Google Shape;709;p26"/>
          <p:cNvSpPr/>
          <p:nvPr/>
        </p:nvSpPr>
        <p:spPr>
          <a:xfrm>
            <a:off x="6355080" y="1965960"/>
            <a:ext cx="5029200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6A756"/>
              </a:buClr>
              <a:buSzPts val="4400"/>
              <a:buFont typeface="Calibri"/>
              <a:buNone/>
            </a:pPr>
            <a:r>
              <a:rPr lang="en-US" sz="4400" b="1">
                <a:solidFill>
                  <a:srgbClr val="D6A756"/>
                </a:solidFill>
                <a:latin typeface="Calibri"/>
                <a:ea typeface="Calibri"/>
                <a:cs typeface="Calibri"/>
                <a:sym typeface="Calibri"/>
              </a:rPr>
              <a:t>$11,296</a:t>
            </a:r>
            <a:endParaRPr sz="516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0" name="Google Shape;710;p26"/>
          <p:cNvSpPr/>
          <p:nvPr/>
        </p:nvSpPr>
        <p:spPr>
          <a:xfrm>
            <a:off x="6355080" y="2743200"/>
            <a:ext cx="5029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000"/>
              <a:buFont typeface="Calibri"/>
              <a:buNone/>
            </a:pPr>
            <a:r>
              <a:rPr lang="en-US" sz="1250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total OPEB liability — modest by any municipal standard</a:t>
            </a:r>
            <a:endParaRPr sz="149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1" name="Google Shape;711;p26"/>
          <p:cNvSpPr/>
          <p:nvPr/>
        </p:nvSpPr>
        <p:spPr>
          <a:xfrm>
            <a:off x="6355080" y="3337560"/>
            <a:ext cx="356616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2050"/>
              <a:buFont typeface="Calibri"/>
              <a:buNone/>
            </a:pPr>
            <a:r>
              <a:rPr lang="en-US" sz="205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Retirees receiving benefits</a:t>
            </a:r>
            <a:endParaRPr sz="16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2" name="Google Shape;712;p26"/>
          <p:cNvSpPr/>
          <p:nvPr/>
        </p:nvSpPr>
        <p:spPr>
          <a:xfrm>
            <a:off x="9646920" y="3337560"/>
            <a:ext cx="173736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D6A756"/>
              </a:buClr>
              <a:buSzPts val="1460"/>
              <a:buFont typeface="Calibri"/>
              <a:buNone/>
            </a:pPr>
            <a:r>
              <a:rPr lang="en-US" sz="1460" b="1">
                <a:solidFill>
                  <a:srgbClr val="D6A756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6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3" name="Google Shape;713;p26"/>
          <p:cNvSpPr/>
          <p:nvPr/>
        </p:nvSpPr>
        <p:spPr>
          <a:xfrm>
            <a:off x="6355080" y="3794760"/>
            <a:ext cx="356616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2050"/>
              <a:buFont typeface="Calibri"/>
              <a:buNone/>
            </a:pPr>
            <a:r>
              <a:rPr lang="en-US" sz="205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Active employees covered</a:t>
            </a:r>
            <a:endParaRPr sz="16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4" name="Google Shape;714;p26"/>
          <p:cNvSpPr/>
          <p:nvPr/>
        </p:nvSpPr>
        <p:spPr>
          <a:xfrm>
            <a:off x="9646920" y="3794760"/>
            <a:ext cx="173736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D6A756"/>
              </a:buClr>
              <a:buSzPts val="1460"/>
              <a:buFont typeface="Calibri"/>
              <a:buNone/>
            </a:pPr>
            <a:r>
              <a:rPr lang="en-US" sz="1460" b="1">
                <a:solidFill>
                  <a:srgbClr val="D6A756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16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5" name="Google Shape;715;p26"/>
          <p:cNvSpPr/>
          <p:nvPr/>
        </p:nvSpPr>
        <p:spPr>
          <a:xfrm>
            <a:off x="6355080" y="4251960"/>
            <a:ext cx="356616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2050"/>
              <a:buFont typeface="Calibri"/>
              <a:buNone/>
            </a:pPr>
            <a:r>
              <a:rPr lang="en-US" sz="205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Annual Library cost per retiree</a:t>
            </a:r>
            <a:endParaRPr sz="16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6" name="Google Shape;716;p26"/>
          <p:cNvSpPr/>
          <p:nvPr/>
        </p:nvSpPr>
        <p:spPr>
          <a:xfrm>
            <a:off x="9646920" y="4251960"/>
            <a:ext cx="173736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D6A756"/>
              </a:buClr>
              <a:buSzPts val="1460"/>
              <a:buFont typeface="Calibri"/>
              <a:buNone/>
            </a:pPr>
            <a:r>
              <a:rPr lang="en-US" sz="1460" b="1">
                <a:solidFill>
                  <a:srgbClr val="D6A756"/>
                </a:solidFill>
                <a:latin typeface="Calibri"/>
                <a:ea typeface="Calibri"/>
                <a:cs typeface="Calibri"/>
                <a:sym typeface="Calibri"/>
              </a:rPr>
              <a:t>$1,000</a:t>
            </a:r>
            <a:endParaRPr sz="16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7" name="Google Shape;717;p26"/>
          <p:cNvSpPr/>
          <p:nvPr/>
        </p:nvSpPr>
        <p:spPr>
          <a:xfrm>
            <a:off x="6355080" y="4709160"/>
            <a:ext cx="356616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2050"/>
              <a:buFont typeface="Calibri"/>
              <a:buNone/>
            </a:pPr>
            <a:r>
              <a:rPr lang="en-US" sz="205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Benefit provided</a:t>
            </a:r>
            <a:endParaRPr sz="16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8" name="Google Shape;718;p26"/>
          <p:cNvSpPr/>
          <p:nvPr/>
        </p:nvSpPr>
        <p:spPr>
          <a:xfrm>
            <a:off x="9646920" y="4709160"/>
            <a:ext cx="173736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D6A756"/>
              </a:buClr>
              <a:buSzPts val="1460"/>
              <a:buFont typeface="Calibri"/>
              <a:buNone/>
            </a:pPr>
            <a:r>
              <a:rPr lang="en-US" sz="1460" b="1">
                <a:solidFill>
                  <a:srgbClr val="D6A756"/>
                </a:solidFill>
                <a:latin typeface="Calibri"/>
                <a:ea typeface="Calibri"/>
                <a:cs typeface="Calibri"/>
                <a:sym typeface="Calibri"/>
              </a:rPr>
              <a:t>Medical premium only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9" name="Google Shape;719;p26"/>
          <p:cNvSpPr/>
          <p:nvPr/>
        </p:nvSpPr>
        <p:spPr>
          <a:xfrm>
            <a:off x="6355080" y="5257800"/>
            <a:ext cx="50292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000"/>
              <a:buFont typeface="Calibri"/>
              <a:buNone/>
            </a:pPr>
            <a:r>
              <a:rPr lang="en-US" sz="1250" i="1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The Library does not provide ongoing healthcare or life insurance to retirees — unlike many municipalities, it has essentially no legacy retiree-healthcare exposure.</a:t>
            </a:r>
            <a:endParaRPr sz="126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0" name="Google Shape;720;p26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E695C"/>
              </a:buClr>
              <a:buSzPts val="1750"/>
              <a:buFont typeface="Calibri"/>
              <a:buNone/>
            </a:pPr>
            <a:r>
              <a:rPr lang="en-US" sz="175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SEYMOUR LIBRARY  |  ANNUAL REPORT 2023–2025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1" name="Google Shape;721;p26"/>
          <p:cNvSpPr/>
          <p:nvPr/>
        </p:nvSpPr>
        <p:spPr>
          <a:xfrm>
            <a:off x="11430000" y="6510528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6E695C"/>
              </a:buClr>
              <a:buSzPts val="1750"/>
              <a:buFont typeface="Calibri"/>
              <a:buNone/>
            </a:pPr>
            <a:r>
              <a:rPr lang="en-US" sz="175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22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27"/>
          <p:cNvSpPr/>
          <p:nvPr/>
        </p:nvSpPr>
        <p:spPr>
          <a:xfrm>
            <a:off x="548640" y="32004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ts val="1890"/>
              <a:buFont typeface="Calibri"/>
              <a:buNone/>
            </a:pPr>
            <a:r>
              <a:rPr lang="en-US" sz="1890" b="1">
                <a:solidFill>
                  <a:srgbClr val="5B9BD5"/>
                </a:solidFill>
                <a:latin typeface="Calibri"/>
                <a:ea typeface="Calibri"/>
                <a:cs typeface="Calibri"/>
                <a:sym typeface="Calibri"/>
              </a:rPr>
              <a:t>INDEPENDENT AUDIT — FY2025</a:t>
            </a:r>
            <a:endParaRPr sz="16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8" name="Google Shape;728;p27"/>
          <p:cNvSpPr/>
          <p:nvPr/>
        </p:nvSpPr>
        <p:spPr>
          <a:xfrm>
            <a:off x="548640" y="566928"/>
            <a:ext cx="105156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4300"/>
              <a:buFont typeface="Calibri"/>
              <a:buNone/>
            </a:pPr>
            <a:r>
              <a:rPr lang="en-US" sz="43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General Fund: Budget vs. Actual</a:t>
            </a:r>
            <a:endParaRPr sz="3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9" name="Google Shape;729;p27"/>
          <p:cNvSpPr/>
          <p:nvPr/>
        </p:nvSpPr>
        <p:spPr>
          <a:xfrm>
            <a:off x="548640" y="1417320"/>
            <a:ext cx="11064240" cy="2267712"/>
          </a:xfrm>
          <a:prstGeom prst="roundRect">
            <a:avLst>
              <a:gd name="adj" fmla="val 2791"/>
            </a:avLst>
          </a:prstGeom>
          <a:solidFill>
            <a:srgbClr val="FFFFFF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0" name="Google Shape;730;p27"/>
          <p:cNvSpPr/>
          <p:nvPr/>
        </p:nvSpPr>
        <p:spPr>
          <a:xfrm>
            <a:off x="868680" y="1645920"/>
            <a:ext cx="320040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50"/>
              <a:buFont typeface="Calibri"/>
              <a:buNone/>
            </a:pPr>
            <a:endParaRPr sz="16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1" name="Google Shape;731;p27"/>
          <p:cNvSpPr/>
          <p:nvPr/>
        </p:nvSpPr>
        <p:spPr>
          <a:xfrm>
            <a:off x="4069080" y="1645920"/>
            <a:ext cx="237744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900"/>
              <a:buFont typeface="Calibri"/>
              <a:buNone/>
            </a:pPr>
            <a:r>
              <a:rPr lang="en-US" sz="1900" b="1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AMENDED BUDGET</a:t>
            </a:r>
            <a:endParaRPr sz="15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2" name="Google Shape;732;p27"/>
          <p:cNvSpPr/>
          <p:nvPr/>
        </p:nvSpPr>
        <p:spPr>
          <a:xfrm>
            <a:off x="6446520" y="1645920"/>
            <a:ext cx="237744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900"/>
              <a:buFont typeface="Calibri"/>
              <a:buNone/>
            </a:pPr>
            <a:r>
              <a:rPr lang="en-US" sz="1900" b="1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ACTUAL</a:t>
            </a:r>
            <a:endParaRPr sz="15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3" name="Google Shape;733;p27"/>
          <p:cNvSpPr/>
          <p:nvPr/>
        </p:nvSpPr>
        <p:spPr>
          <a:xfrm>
            <a:off x="8823960" y="1645920"/>
            <a:ext cx="201168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900"/>
              <a:buFont typeface="Calibri"/>
              <a:buNone/>
            </a:pPr>
            <a:r>
              <a:rPr lang="en-US" sz="1900" b="1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VARIANCE</a:t>
            </a:r>
            <a:endParaRPr sz="15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34" name="Google Shape;734;p27"/>
          <p:cNvCxnSpPr/>
          <p:nvPr/>
        </p:nvCxnSpPr>
        <p:spPr>
          <a:xfrm>
            <a:off x="868680" y="2002536"/>
            <a:ext cx="10424160" cy="0"/>
          </a:xfrm>
          <a:prstGeom prst="straightConnector1">
            <a:avLst/>
          </a:prstGeom>
          <a:noFill/>
          <a:ln w="12700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35" name="Google Shape;735;p27"/>
          <p:cNvSpPr/>
          <p:nvPr/>
        </p:nvSpPr>
        <p:spPr>
          <a:xfrm>
            <a:off x="868680" y="2048256"/>
            <a:ext cx="10424160" cy="5029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6" name="Google Shape;736;p27"/>
          <p:cNvSpPr/>
          <p:nvPr/>
        </p:nvSpPr>
        <p:spPr>
          <a:xfrm>
            <a:off x="868680" y="2066544"/>
            <a:ext cx="32004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2000"/>
              <a:buFont typeface="Calibri"/>
              <a:buNone/>
            </a:pPr>
            <a:r>
              <a:rPr lang="en-US" sz="20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Total Revenues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7" name="Google Shape;737;p27"/>
          <p:cNvSpPr/>
          <p:nvPr/>
        </p:nvSpPr>
        <p:spPr>
          <a:xfrm>
            <a:off x="4069080" y="2066544"/>
            <a:ext cx="237744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$657,752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8" name="Google Shape;738;p27"/>
          <p:cNvSpPr/>
          <p:nvPr/>
        </p:nvSpPr>
        <p:spPr>
          <a:xfrm>
            <a:off x="6446520" y="2066544"/>
            <a:ext cx="237744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$930,561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9" name="Google Shape;739;p27"/>
          <p:cNvSpPr/>
          <p:nvPr/>
        </p:nvSpPr>
        <p:spPr>
          <a:xfrm>
            <a:off x="8823960" y="2066544"/>
            <a:ext cx="201168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+$272,809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0" name="Google Shape;740;p27"/>
          <p:cNvSpPr/>
          <p:nvPr/>
        </p:nvSpPr>
        <p:spPr>
          <a:xfrm>
            <a:off x="868680" y="2569464"/>
            <a:ext cx="32004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2000"/>
              <a:buFont typeface="Calibri"/>
              <a:buNone/>
            </a:pPr>
            <a:r>
              <a:rPr lang="en-US" sz="20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Total Expenditures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1" name="Google Shape;741;p27"/>
          <p:cNvSpPr/>
          <p:nvPr/>
        </p:nvSpPr>
        <p:spPr>
          <a:xfrm>
            <a:off x="4069080" y="2569464"/>
            <a:ext cx="237744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$670,745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2" name="Google Shape;742;p27"/>
          <p:cNvSpPr/>
          <p:nvPr/>
        </p:nvSpPr>
        <p:spPr>
          <a:xfrm>
            <a:off x="6446520" y="2569464"/>
            <a:ext cx="237744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$723,436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3" name="Google Shape;743;p27"/>
          <p:cNvSpPr/>
          <p:nvPr/>
        </p:nvSpPr>
        <p:spPr>
          <a:xfrm>
            <a:off x="8823960" y="2569464"/>
            <a:ext cx="201168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($52,691)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4" name="Google Shape;744;p27"/>
          <p:cNvSpPr/>
          <p:nvPr/>
        </p:nvSpPr>
        <p:spPr>
          <a:xfrm>
            <a:off x="868680" y="3054096"/>
            <a:ext cx="10424160" cy="5029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5" name="Google Shape;745;p27"/>
          <p:cNvSpPr/>
          <p:nvPr/>
        </p:nvSpPr>
        <p:spPr>
          <a:xfrm>
            <a:off x="868680" y="3072384"/>
            <a:ext cx="32004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2000"/>
              <a:buFont typeface="Calibri"/>
              <a:buNone/>
            </a:pPr>
            <a:r>
              <a:rPr lang="en-US" sz="200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Excess (Deficiency)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6" name="Google Shape;746;p27"/>
          <p:cNvSpPr/>
          <p:nvPr/>
        </p:nvSpPr>
        <p:spPr>
          <a:xfrm>
            <a:off x="4069080" y="3072384"/>
            <a:ext cx="237744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1900"/>
              <a:buFont typeface="Calibri"/>
              <a:buNone/>
            </a:pPr>
            <a:r>
              <a:rPr lang="en-US" sz="190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($12,993)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7" name="Google Shape;747;p27"/>
          <p:cNvSpPr/>
          <p:nvPr/>
        </p:nvSpPr>
        <p:spPr>
          <a:xfrm>
            <a:off x="6446520" y="3072384"/>
            <a:ext cx="237744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1900"/>
              <a:buFont typeface="Calibri"/>
              <a:buNone/>
            </a:pPr>
            <a:r>
              <a:rPr lang="en-US" sz="190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$207,125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8" name="Google Shape;748;p27"/>
          <p:cNvSpPr/>
          <p:nvPr/>
        </p:nvSpPr>
        <p:spPr>
          <a:xfrm>
            <a:off x="8823960" y="3072384"/>
            <a:ext cx="201168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1900"/>
              <a:buFont typeface="Calibri"/>
              <a:buNone/>
            </a:pPr>
            <a:r>
              <a:rPr lang="en-US" sz="190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+$220,118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9" name="Google Shape;749;p27"/>
          <p:cNvSpPr/>
          <p:nvPr/>
        </p:nvSpPr>
        <p:spPr>
          <a:xfrm>
            <a:off x="548640" y="3794760"/>
            <a:ext cx="11064240" cy="1508760"/>
          </a:xfrm>
          <a:prstGeom prst="roundRect">
            <a:avLst>
              <a:gd name="adj" fmla="val 3871"/>
            </a:avLst>
          </a:prstGeom>
          <a:solidFill>
            <a:srgbClr val="F7F4ED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0" name="Google Shape;750;p27"/>
          <p:cNvSpPr/>
          <p:nvPr/>
        </p:nvSpPr>
        <p:spPr>
          <a:xfrm>
            <a:off x="731520" y="3922776"/>
            <a:ext cx="3505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1420"/>
              <a:buFont typeface="Calibri"/>
              <a:buNone/>
            </a:pPr>
            <a:r>
              <a:rPr lang="en-US" sz="142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FINDING</a:t>
            </a:r>
            <a:endParaRPr sz="111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1" name="Google Shape;751;p27"/>
          <p:cNvSpPr/>
          <p:nvPr/>
        </p:nvSpPr>
        <p:spPr>
          <a:xfrm>
            <a:off x="731520" y="4160520"/>
            <a:ext cx="35052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350"/>
              <a:buFont typeface="Calibri"/>
              <a:buNone/>
            </a:pPr>
            <a:r>
              <a:rPr lang="en-US" sz="1350" dirty="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The Library beat its revenue budget by $272,809 but also overspent its expenditure budget by $52,691.</a:t>
            </a:r>
            <a:endParaRPr sz="109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52" name="Google Shape;752;p27"/>
          <p:cNvCxnSpPr/>
          <p:nvPr/>
        </p:nvCxnSpPr>
        <p:spPr>
          <a:xfrm>
            <a:off x="4282440" y="3959352"/>
            <a:ext cx="0" cy="1106424"/>
          </a:xfrm>
          <a:prstGeom prst="straightConnector1">
            <a:avLst/>
          </a:prstGeom>
          <a:noFill/>
          <a:ln w="12700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53" name="Google Shape;753;p27"/>
          <p:cNvSpPr/>
          <p:nvPr/>
        </p:nvSpPr>
        <p:spPr>
          <a:xfrm>
            <a:off x="4328160" y="3922776"/>
            <a:ext cx="3505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ts val="1420"/>
              <a:buFont typeface="Calibri"/>
              <a:buNone/>
            </a:pPr>
            <a:r>
              <a:rPr lang="en-US" sz="1420" b="1">
                <a:solidFill>
                  <a:srgbClr val="5B9BD5"/>
                </a:solidFill>
                <a:latin typeface="Calibri"/>
                <a:ea typeface="Calibri"/>
                <a:cs typeface="Calibri"/>
                <a:sym typeface="Calibri"/>
              </a:rPr>
              <a:t>SUPPORTING DATA</a:t>
            </a:r>
            <a:endParaRPr sz="111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4" name="Google Shape;754;p27"/>
          <p:cNvSpPr/>
          <p:nvPr/>
        </p:nvSpPr>
        <p:spPr>
          <a:xfrm>
            <a:off x="4328160" y="4160520"/>
            <a:ext cx="35052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400"/>
              <a:buFont typeface="Calibri"/>
              <a:buNone/>
            </a:pPr>
            <a:r>
              <a:rPr lang="en-US" sz="1400" dirty="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Miscellaneous revenue alone came in $276,641 over budget — almost entirely the O'Toole Estate Bequest ($224, 656). Culture &amp; Recreation spending ran $55,191 over its amended budget.</a:t>
            </a:r>
            <a:endParaRPr sz="114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55" name="Google Shape;755;p27"/>
          <p:cNvCxnSpPr/>
          <p:nvPr/>
        </p:nvCxnSpPr>
        <p:spPr>
          <a:xfrm>
            <a:off x="7879080" y="3959352"/>
            <a:ext cx="0" cy="1106424"/>
          </a:xfrm>
          <a:prstGeom prst="straightConnector1">
            <a:avLst/>
          </a:prstGeom>
          <a:noFill/>
          <a:ln w="12700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56" name="Google Shape;756;p27"/>
          <p:cNvSpPr/>
          <p:nvPr/>
        </p:nvSpPr>
        <p:spPr>
          <a:xfrm>
            <a:off x="7924800" y="3922776"/>
            <a:ext cx="3505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6A756"/>
              </a:buClr>
              <a:buSzPts val="1420"/>
              <a:buFont typeface="Calibri"/>
              <a:buNone/>
            </a:pPr>
            <a:r>
              <a:rPr lang="en-US" sz="1420" b="1">
                <a:solidFill>
                  <a:srgbClr val="D6A756"/>
                </a:solidFill>
                <a:latin typeface="Calibri"/>
                <a:ea typeface="Calibri"/>
                <a:cs typeface="Calibri"/>
                <a:sym typeface="Calibri"/>
              </a:rPr>
              <a:t>BOARD IMPLICATION</a:t>
            </a:r>
            <a:endParaRPr sz="111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7" name="Google Shape;757;p27"/>
          <p:cNvSpPr/>
          <p:nvPr/>
        </p:nvSpPr>
        <p:spPr>
          <a:xfrm>
            <a:off x="7924800" y="4160520"/>
            <a:ext cx="35052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160"/>
              <a:buFont typeface="Calibri"/>
              <a:buNone/>
            </a:pPr>
            <a:r>
              <a:rPr lang="en-US" sz="13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Per the auditor's note, the overspend was additional program/facility spending funded directly by the large donation received — not a loss of budget discipline on recurring operations.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8" name="Google Shape;758;p27"/>
          <p:cNvSpPr/>
          <p:nvPr/>
        </p:nvSpPr>
        <p:spPr>
          <a:xfrm>
            <a:off x="548640" y="5303520"/>
            <a:ext cx="11064240" cy="914400"/>
          </a:xfrm>
          <a:prstGeom prst="roundRect">
            <a:avLst>
              <a:gd name="adj" fmla="val 4800"/>
            </a:avLst>
          </a:prstGeom>
          <a:solidFill>
            <a:srgbClr val="1F4E7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9" name="Google Shape;759;p27"/>
          <p:cNvSpPr/>
          <p:nvPr/>
        </p:nvSpPr>
        <p:spPr>
          <a:xfrm>
            <a:off x="822960" y="5303520"/>
            <a:ext cx="105156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50"/>
              <a:buFont typeface="Calibri"/>
              <a:buNone/>
            </a:pPr>
            <a:r>
              <a:rPr lang="en-US" sz="2150" i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This is the audited, GAAP-basis confirmation of the same story told earlier in this report: 2025's results were shaped by one extraordinary gift, not a change in day-to-day finances.</a:t>
            </a:r>
            <a:endParaRPr sz="186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0" name="Google Shape;760;p27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E695C"/>
              </a:buClr>
              <a:buSzPts val="1750"/>
              <a:buFont typeface="Calibri"/>
              <a:buNone/>
            </a:pPr>
            <a:r>
              <a:rPr lang="en-US" sz="175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SEYMOUR LIBRARY  |  ANNUAL REPORT 2023–2025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1" name="Google Shape;761;p27"/>
          <p:cNvSpPr/>
          <p:nvPr/>
        </p:nvSpPr>
        <p:spPr>
          <a:xfrm>
            <a:off x="11430000" y="6510528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6E695C"/>
              </a:buClr>
              <a:buSzPts val="1750"/>
              <a:buFont typeface="Calibri"/>
              <a:buNone/>
            </a:pPr>
            <a:r>
              <a:rPr lang="en-US" sz="175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23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p28"/>
          <p:cNvSpPr/>
          <p:nvPr/>
        </p:nvSpPr>
        <p:spPr>
          <a:xfrm>
            <a:off x="548640" y="32004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ts val="1890"/>
              <a:buFont typeface="Calibri"/>
              <a:buNone/>
            </a:pPr>
            <a:r>
              <a:rPr lang="en-US" sz="1890" b="1">
                <a:solidFill>
                  <a:srgbClr val="5B9BD5"/>
                </a:solidFill>
                <a:latin typeface="Calibri"/>
                <a:ea typeface="Calibri"/>
                <a:cs typeface="Calibri"/>
                <a:sym typeface="Calibri"/>
              </a:rPr>
              <a:t>INDEPENDENT AUDIT — FY2025</a:t>
            </a:r>
            <a:endParaRPr sz="16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8" name="Google Shape;768;p28"/>
          <p:cNvSpPr/>
          <p:nvPr/>
        </p:nvSpPr>
        <p:spPr>
          <a:xfrm>
            <a:off x="548640" y="566928"/>
            <a:ext cx="105156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3209"/>
              <a:buFont typeface="Calibri"/>
              <a:buNone/>
            </a:pPr>
            <a:r>
              <a:rPr lang="en-US" sz="321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Why These Numbers Don't Exactly Match Earlier Slides</a:t>
            </a:r>
            <a:endParaRPr sz="291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9" name="Google Shape;769;p28"/>
          <p:cNvSpPr/>
          <p:nvPr/>
        </p:nvSpPr>
        <p:spPr>
          <a:xfrm>
            <a:off x="548640" y="1188720"/>
            <a:ext cx="11064240" cy="594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540"/>
              <a:buFont typeface="Calibri"/>
              <a:buNone/>
            </a:pPr>
            <a:r>
              <a:rPr lang="en-US" sz="1540" i="1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This report uses two legitimate but different sources: the monthly management reports (used in the Financial Overview section) and the year-end independent audit (this section). Both are correct — they answer different questions.</a:t>
            </a:r>
            <a:endParaRPr sz="13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0" name="Google Shape;770;p28"/>
          <p:cNvSpPr/>
          <p:nvPr/>
        </p:nvSpPr>
        <p:spPr>
          <a:xfrm>
            <a:off x="548640" y="1920240"/>
            <a:ext cx="11064240" cy="3593592"/>
          </a:xfrm>
          <a:prstGeom prst="roundRect">
            <a:avLst>
              <a:gd name="adj" fmla="val 1714"/>
            </a:avLst>
          </a:prstGeom>
          <a:solidFill>
            <a:srgbClr val="FFFFFF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1" name="Google Shape;771;p28"/>
          <p:cNvSpPr/>
          <p:nvPr/>
        </p:nvSpPr>
        <p:spPr>
          <a:xfrm>
            <a:off x="868680" y="2148840"/>
            <a:ext cx="301752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50"/>
              <a:buFont typeface="Calibri"/>
              <a:buNone/>
            </a:pPr>
            <a:endParaRPr sz="16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2" name="Google Shape;772;p28"/>
          <p:cNvSpPr/>
          <p:nvPr/>
        </p:nvSpPr>
        <p:spPr>
          <a:xfrm>
            <a:off x="3886200" y="2148840"/>
            <a:ext cx="329184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900"/>
              <a:buFont typeface="Calibri"/>
              <a:buNone/>
            </a:pPr>
            <a:r>
              <a:rPr lang="en-US" sz="1900" b="1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MONTHLY REPORTS</a:t>
            </a:r>
            <a:endParaRPr sz="15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3" name="Google Shape;773;p28"/>
          <p:cNvSpPr/>
          <p:nvPr/>
        </p:nvSpPr>
        <p:spPr>
          <a:xfrm>
            <a:off x="7178040" y="2148840"/>
            <a:ext cx="411480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370"/>
              <a:buFont typeface="Calibri"/>
              <a:buNone/>
            </a:pPr>
            <a:r>
              <a:rPr lang="en-US" sz="1370" b="1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AUDITED GAAP</a:t>
            </a:r>
            <a:endParaRPr sz="15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74" name="Google Shape;774;p28"/>
          <p:cNvCxnSpPr/>
          <p:nvPr/>
        </p:nvCxnSpPr>
        <p:spPr>
          <a:xfrm>
            <a:off x="868680" y="2505456"/>
            <a:ext cx="10424160" cy="0"/>
          </a:xfrm>
          <a:prstGeom prst="straightConnector1">
            <a:avLst/>
          </a:prstGeom>
          <a:noFill/>
          <a:ln w="12700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75" name="Google Shape;775;p28"/>
          <p:cNvSpPr/>
          <p:nvPr/>
        </p:nvSpPr>
        <p:spPr>
          <a:xfrm>
            <a:off x="868680" y="2551176"/>
            <a:ext cx="10424160" cy="56692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6" name="Google Shape;776;p28"/>
          <p:cNvSpPr/>
          <p:nvPr/>
        </p:nvSpPr>
        <p:spPr>
          <a:xfrm>
            <a:off x="868680" y="2569464"/>
            <a:ext cx="3017520" cy="566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829"/>
              <a:buFont typeface="Calibri"/>
              <a:buNone/>
            </a:pPr>
            <a:r>
              <a:rPr lang="en-US" sz="183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Basis of accounting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7" name="Google Shape;777;p28"/>
          <p:cNvSpPr/>
          <p:nvPr/>
        </p:nvSpPr>
        <p:spPr>
          <a:xfrm>
            <a:off x="3886200" y="2569464"/>
            <a:ext cx="3291840" cy="566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Cash-influenced / QuickBooks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8" name="Google Shape;778;p28"/>
          <p:cNvSpPr/>
          <p:nvPr/>
        </p:nvSpPr>
        <p:spPr>
          <a:xfrm>
            <a:off x="7178040" y="2569464"/>
            <a:ext cx="4114800" cy="566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370"/>
              <a:buFont typeface="Calibri"/>
              <a:buNone/>
            </a:pPr>
            <a:r>
              <a:rPr lang="en-US" sz="137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Modified accrual (funds) &amp; full accrual (government-wide)</a:t>
            </a:r>
            <a:endParaRPr sz="116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9" name="Google Shape;779;p28"/>
          <p:cNvSpPr/>
          <p:nvPr/>
        </p:nvSpPr>
        <p:spPr>
          <a:xfrm>
            <a:off x="868680" y="3136392"/>
            <a:ext cx="3017520" cy="566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829"/>
              <a:buFont typeface="Calibri"/>
              <a:buNone/>
            </a:pPr>
            <a:r>
              <a:rPr lang="en-US" sz="183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Capital assets &amp; depreciation</a:t>
            </a:r>
            <a:endParaRPr sz="149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0" name="Google Shape;780;p28"/>
          <p:cNvSpPr/>
          <p:nvPr/>
        </p:nvSpPr>
        <p:spPr>
          <a:xfrm>
            <a:off x="3886200" y="3136392"/>
            <a:ext cx="3291840" cy="566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Not tracked as assets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1" name="Google Shape;781;p28"/>
          <p:cNvSpPr/>
          <p:nvPr/>
        </p:nvSpPr>
        <p:spPr>
          <a:xfrm>
            <a:off x="7178040" y="3136392"/>
            <a:ext cx="4114800" cy="566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370"/>
              <a:buFont typeface="Calibri"/>
              <a:buNone/>
            </a:pPr>
            <a:r>
              <a:rPr lang="en-US" sz="137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Capitalized &amp; depreciated ($635,010 net)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2" name="Google Shape;782;p28"/>
          <p:cNvSpPr/>
          <p:nvPr/>
        </p:nvSpPr>
        <p:spPr>
          <a:xfrm>
            <a:off x="868680" y="3685032"/>
            <a:ext cx="10424160" cy="56692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3" name="Google Shape;783;p28"/>
          <p:cNvSpPr/>
          <p:nvPr/>
        </p:nvSpPr>
        <p:spPr>
          <a:xfrm>
            <a:off x="868680" y="3703320"/>
            <a:ext cx="3017520" cy="566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829"/>
              <a:buFont typeface="Calibri"/>
              <a:buNone/>
            </a:pPr>
            <a:r>
              <a:rPr lang="en-US" sz="183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Pension &amp; OPEB liabilities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4" name="Google Shape;784;p28"/>
          <p:cNvSpPr/>
          <p:nvPr/>
        </p:nvSpPr>
        <p:spPr>
          <a:xfrm>
            <a:off x="3886200" y="3703320"/>
            <a:ext cx="3291840" cy="566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Not recorded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5" name="Google Shape;785;p28"/>
          <p:cNvSpPr/>
          <p:nvPr/>
        </p:nvSpPr>
        <p:spPr>
          <a:xfrm>
            <a:off x="7178040" y="3703320"/>
            <a:ext cx="4114800" cy="566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370"/>
              <a:buFont typeface="Calibri"/>
              <a:buNone/>
            </a:pPr>
            <a:r>
              <a:rPr lang="en-US" sz="137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Recorded per GASB 68 / 75 ($106,082 / $11,296)</a:t>
            </a:r>
            <a:endParaRPr sz="144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6" name="Google Shape;786;p28"/>
          <p:cNvSpPr/>
          <p:nvPr/>
        </p:nvSpPr>
        <p:spPr>
          <a:xfrm>
            <a:off x="868680" y="4270248"/>
            <a:ext cx="3017520" cy="566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829"/>
              <a:buFont typeface="Calibri"/>
              <a:buNone/>
            </a:pPr>
            <a:r>
              <a:rPr lang="en-US" sz="183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2025 Total Revenue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7" name="Google Shape;787;p28"/>
          <p:cNvSpPr/>
          <p:nvPr/>
        </p:nvSpPr>
        <p:spPr>
          <a:xfrm>
            <a:off x="3886200" y="4270248"/>
            <a:ext cx="3291840" cy="566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$925,293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8" name="Google Shape;788;p28"/>
          <p:cNvSpPr/>
          <p:nvPr/>
        </p:nvSpPr>
        <p:spPr>
          <a:xfrm>
            <a:off x="7178040" y="4270248"/>
            <a:ext cx="4114800" cy="566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370"/>
              <a:buFont typeface="Calibri"/>
              <a:buNone/>
            </a:pPr>
            <a:r>
              <a:rPr lang="en-US" sz="137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$930,561 (fund basis)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9" name="Google Shape;789;p28"/>
          <p:cNvSpPr/>
          <p:nvPr/>
        </p:nvSpPr>
        <p:spPr>
          <a:xfrm>
            <a:off x="868680" y="4818888"/>
            <a:ext cx="10424160" cy="56692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0" name="Google Shape;790;p28"/>
          <p:cNvSpPr/>
          <p:nvPr/>
        </p:nvSpPr>
        <p:spPr>
          <a:xfrm>
            <a:off x="868680" y="4837176"/>
            <a:ext cx="3017520" cy="566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1829"/>
              <a:buFont typeface="Calibri"/>
              <a:buNone/>
            </a:pPr>
            <a:r>
              <a:rPr lang="en-US" sz="183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2025 Net Result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1" name="Google Shape;791;p28"/>
          <p:cNvSpPr/>
          <p:nvPr/>
        </p:nvSpPr>
        <p:spPr>
          <a:xfrm>
            <a:off x="3886200" y="4837176"/>
            <a:ext cx="3291840" cy="566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1900"/>
              <a:buFont typeface="Calibri"/>
              <a:buNone/>
            </a:pPr>
            <a:r>
              <a:rPr lang="en-US" sz="190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$208,885 net income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2" name="Google Shape;792;p28"/>
          <p:cNvSpPr/>
          <p:nvPr/>
        </p:nvSpPr>
        <p:spPr>
          <a:xfrm>
            <a:off x="7178040" y="4837176"/>
            <a:ext cx="4114800" cy="566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1370"/>
              <a:buFont typeface="Calibri"/>
              <a:buNone/>
            </a:pPr>
            <a:r>
              <a:rPr lang="en-US" sz="137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$207,125 fund excess / $111,069 change in net position</a:t>
            </a:r>
            <a:endParaRPr sz="111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3" name="Google Shape;793;p28"/>
          <p:cNvSpPr/>
          <p:nvPr/>
        </p:nvSpPr>
        <p:spPr>
          <a:xfrm>
            <a:off x="548640" y="5541264"/>
            <a:ext cx="11064240" cy="996696"/>
          </a:xfrm>
          <a:prstGeom prst="roundRect">
            <a:avLst>
              <a:gd name="adj" fmla="val 5714"/>
            </a:avLst>
          </a:prstGeom>
          <a:solidFill>
            <a:srgbClr val="1F4E7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4" name="Google Shape;794;p28"/>
          <p:cNvSpPr/>
          <p:nvPr/>
        </p:nvSpPr>
        <p:spPr>
          <a:xfrm>
            <a:off x="822960" y="5623560"/>
            <a:ext cx="10515600" cy="77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60"/>
              <a:buFont typeface="Calibri"/>
              <a:buNone/>
            </a:pPr>
            <a:r>
              <a:rPr lang="en-US" sz="1960" i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For day-to-day budgeting and cash management, the monthly reports are the right tool. For the Library's overall financial position — assets, long-term obligations, and net worth — the audit is the authoritative source.</a:t>
            </a:r>
            <a:endParaRPr sz="168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5" name="Google Shape;795;p28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E695C"/>
              </a:buClr>
              <a:buSzPts val="1750"/>
              <a:buFont typeface="Calibri"/>
              <a:buNone/>
            </a:pPr>
            <a:r>
              <a:rPr lang="en-US" sz="175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SEYMOUR LIBRARY  |  ANNUAL REPORT 2023–2025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6" name="Google Shape;796;p28"/>
          <p:cNvSpPr/>
          <p:nvPr/>
        </p:nvSpPr>
        <p:spPr>
          <a:xfrm>
            <a:off x="11430000" y="6510528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6E695C"/>
              </a:buClr>
              <a:buSzPts val="1750"/>
              <a:buFont typeface="Calibri"/>
              <a:buNone/>
            </a:pPr>
            <a:r>
              <a:rPr lang="en-US" sz="175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24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"/>
          <p:cNvSpPr txBox="1"/>
          <p:nvPr/>
        </p:nvSpPr>
        <p:spPr>
          <a:xfrm>
            <a:off x="548640" y="32004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890" b="1" spc="100" dirty="0">
                <a:solidFill>
                  <a:srgbClr val="5B9B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2026–2028 LONG RANGE PLAN</a:t>
            </a:r>
            <a:endParaRPr lang="en-US" sz="1890" dirty="0"/>
          </a:p>
        </p:txBody>
      </p:sp>
      <p:sp>
        <p:nvSpPr>
          <p:cNvPr id="3" name="TextBox"/>
          <p:cNvSpPr txBox="1"/>
          <p:nvPr/>
        </p:nvSpPr>
        <p:spPr>
          <a:xfrm>
            <a:off x="548640" y="566928"/>
            <a:ext cx="1078992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the Data Shows Moving Ahead</a:t>
            </a:r>
            <a:endParaRPr lang="en-US" sz="3400" dirty="0"/>
          </a:p>
        </p:txBody>
      </p:sp>
      <p:sp>
        <p:nvSpPr>
          <p:cNvPr id="4" name="TextBox"/>
          <p:cNvSpPr txBox="1"/>
          <p:nvPr/>
        </p:nvSpPr>
        <p:spPr>
          <a:xfrm>
            <a:off x="548640" y="1170432"/>
            <a:ext cx="11064240" cy="5760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900" i="1" dirty="0">
                <a:solidFill>
                  <a:srgbClr val="474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new Plan sets six priorities. Here is what this report's data shows against four informed by track record from the preceding Plan.</a:t>
            </a:r>
            <a:endParaRPr lang="en-US" sz="1900" dirty="0"/>
          </a:p>
        </p:txBody>
      </p:sp>
      <p:sp>
        <p:nvSpPr>
          <p:cNvPr id="5" name="Shape"/>
          <p:cNvSpPr/>
          <p:nvPr/>
        </p:nvSpPr>
        <p:spPr>
          <a:xfrm>
            <a:off x="548640" y="1783080"/>
            <a:ext cx="11091672" cy="987552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4DFD1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Shape"/>
          <p:cNvSpPr/>
          <p:nvPr/>
        </p:nvSpPr>
        <p:spPr>
          <a:xfrm>
            <a:off x="713232" y="1883664"/>
            <a:ext cx="54864" cy="740664"/>
          </a:xfrm>
          <a:prstGeom prst="rect">
            <a:avLst/>
          </a:prstGeom>
          <a:solidFill>
            <a:srgbClr val="5C8A5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7" name="TextBox"/>
          <p:cNvSpPr txBox="1"/>
          <p:nvPr/>
        </p:nvSpPr>
        <p:spPr>
          <a:xfrm>
            <a:off x="932688" y="1828800"/>
            <a:ext cx="3977640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550" b="1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Literacy, Birth to Adulthood</a:t>
            </a:r>
            <a:endParaRPr lang="en-US" sz="1550" dirty="0"/>
          </a:p>
        </p:txBody>
      </p:sp>
      <p:sp>
        <p:nvSpPr>
          <p:cNvPr id="8" name="TextBox"/>
          <p:cNvSpPr txBox="1"/>
          <p:nvPr/>
        </p:nvSpPr>
        <p:spPr>
          <a:xfrm>
            <a:off x="932688" y="2121408"/>
            <a:ext cx="397764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i="1" dirty="0">
                <a:solidFill>
                  <a:srgbClr val="6E6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“Collaborate with educational institutions, organizations and area facilities to support the education of our community, birth through adulthood.” — 2026–2028 LRP</a:t>
            </a:r>
            <a:endParaRPr lang="en-US" sz="1200" dirty="0"/>
          </a:p>
        </p:txBody>
      </p:sp>
      <p:sp>
        <p:nvSpPr>
          <p:cNvPr id="9" name="TextBox"/>
          <p:cNvSpPr txBox="1"/>
          <p:nvPr/>
        </p:nvSpPr>
        <p:spPr>
          <a:xfrm>
            <a:off x="5029200" y="1828800"/>
            <a:ext cx="6382512" cy="8503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Combined (family/multi-audience) programming attendance is up sevenfold — from 470 attendees in 2023 to 3,538 in 2025. Children's programs remain the single largest audience every year.</a:t>
            </a:r>
            <a:endParaRPr lang="en-US" sz="1500" dirty="0"/>
          </a:p>
        </p:txBody>
      </p:sp>
      <p:sp>
        <p:nvSpPr>
          <p:cNvPr id="10" name="Shape"/>
          <p:cNvSpPr/>
          <p:nvPr/>
        </p:nvSpPr>
        <p:spPr>
          <a:xfrm>
            <a:off x="548640" y="2825496"/>
            <a:ext cx="11091672" cy="1033272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4DFD1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1" name="Shape"/>
          <p:cNvSpPr/>
          <p:nvPr/>
        </p:nvSpPr>
        <p:spPr>
          <a:xfrm>
            <a:off x="713232" y="2971800"/>
            <a:ext cx="54864" cy="740664"/>
          </a:xfrm>
          <a:prstGeom prst="rect">
            <a:avLst/>
          </a:prstGeom>
          <a:solidFill>
            <a:srgbClr val="5C8A5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2" name="TextBox"/>
          <p:cNvSpPr txBox="1"/>
          <p:nvPr/>
        </p:nvSpPr>
        <p:spPr>
          <a:xfrm>
            <a:off x="932688" y="2916936"/>
            <a:ext cx="3977640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550" b="1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Financial Management</a:t>
            </a:r>
            <a:endParaRPr lang="en-US" sz="1550" dirty="0"/>
          </a:p>
        </p:txBody>
      </p:sp>
      <p:sp>
        <p:nvSpPr>
          <p:cNvPr id="13" name="TextBox"/>
          <p:cNvSpPr txBox="1"/>
          <p:nvPr/>
        </p:nvSpPr>
        <p:spPr>
          <a:xfrm>
            <a:off x="932688" y="3209544"/>
            <a:ext cx="397764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i="1" dirty="0">
                <a:solidFill>
                  <a:srgbClr val="6E6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“Ensuring best use of municipal funds and maintain a balanced budget.” — 2026–2028 LRP</a:t>
            </a:r>
            <a:endParaRPr lang="en-US" sz="1200" dirty="0"/>
          </a:p>
        </p:txBody>
      </p:sp>
      <p:sp>
        <p:nvSpPr>
          <p:cNvPr id="14" name="TextBox"/>
          <p:cNvSpPr txBox="1"/>
          <p:nvPr/>
        </p:nvSpPr>
        <p:spPr>
          <a:xfrm>
            <a:off x="5029200" y="2916936"/>
            <a:ext cx="6382512" cy="8503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Library delivered a balanced budget in 2023, 2024, and 2025. The 2027 proposal continues that practice.</a:t>
            </a:r>
            <a:endParaRPr lang="en-US" sz="1500" dirty="0"/>
          </a:p>
        </p:txBody>
      </p:sp>
      <p:sp>
        <p:nvSpPr>
          <p:cNvPr id="15" name="Shape"/>
          <p:cNvSpPr/>
          <p:nvPr/>
        </p:nvSpPr>
        <p:spPr>
          <a:xfrm>
            <a:off x="548640" y="3913632"/>
            <a:ext cx="11091672" cy="1033272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4DFD1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6" name="Shape"/>
          <p:cNvSpPr/>
          <p:nvPr/>
        </p:nvSpPr>
        <p:spPr>
          <a:xfrm>
            <a:off x="713232" y="4059936"/>
            <a:ext cx="54864" cy="740664"/>
          </a:xfrm>
          <a:prstGeom prst="rect">
            <a:avLst/>
          </a:prstGeom>
          <a:solidFill>
            <a:srgbClr val="5C8A5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7" name="TextBox"/>
          <p:cNvSpPr txBox="1"/>
          <p:nvPr/>
        </p:nvSpPr>
        <p:spPr>
          <a:xfrm>
            <a:off x="932688" y="4005072"/>
            <a:ext cx="3977640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550" b="1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Workplace Environment</a:t>
            </a:r>
            <a:endParaRPr lang="en-US" sz="1550" dirty="0"/>
          </a:p>
        </p:txBody>
      </p:sp>
      <p:sp>
        <p:nvSpPr>
          <p:cNvPr id="18" name="TextBox"/>
          <p:cNvSpPr txBox="1"/>
          <p:nvPr/>
        </p:nvSpPr>
        <p:spPr>
          <a:xfrm>
            <a:off x="932688" y="4297680"/>
            <a:ext cx="397764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i="1" dirty="0">
                <a:solidFill>
                  <a:srgbClr val="6E6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“Staff satisfaction in the workplace.” — 2026–2028 LRP</a:t>
            </a:r>
            <a:endParaRPr lang="en-US" sz="1200" dirty="0"/>
          </a:p>
        </p:txBody>
      </p:sp>
      <p:sp>
        <p:nvSpPr>
          <p:cNvPr id="19" name="TextBox"/>
          <p:cNvSpPr txBox="1"/>
          <p:nvPr/>
        </p:nvSpPr>
        <p:spPr>
          <a:xfrm>
            <a:off x="5029200" y="4005072"/>
            <a:ext cx="6382512" cy="8503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investment grew from $374,352 to $477,632 over the period. The Library has created internal committees for decision making and improvement.</a:t>
            </a:r>
            <a:endParaRPr lang="en-US" sz="1500" dirty="0"/>
          </a:p>
        </p:txBody>
      </p:sp>
      <p:sp>
        <p:nvSpPr>
          <p:cNvPr id="20" name="Shape"/>
          <p:cNvSpPr/>
          <p:nvPr/>
        </p:nvSpPr>
        <p:spPr>
          <a:xfrm>
            <a:off x="548640" y="5001768"/>
            <a:ext cx="11091672" cy="1033272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4DFD1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1" name="Shape"/>
          <p:cNvSpPr/>
          <p:nvPr/>
        </p:nvSpPr>
        <p:spPr>
          <a:xfrm>
            <a:off x="713232" y="5148072"/>
            <a:ext cx="54864" cy="740664"/>
          </a:xfrm>
          <a:prstGeom prst="rect">
            <a:avLst/>
          </a:prstGeom>
          <a:solidFill>
            <a:srgbClr val="D6A756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2" name="TextBox"/>
          <p:cNvSpPr txBox="1"/>
          <p:nvPr/>
        </p:nvSpPr>
        <p:spPr>
          <a:xfrm>
            <a:off x="932688" y="5093208"/>
            <a:ext cx="3977640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550" b="1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Efficient Management of Library Space</a:t>
            </a:r>
            <a:endParaRPr lang="en-US" sz="1550" dirty="0"/>
          </a:p>
        </p:txBody>
      </p:sp>
      <p:sp>
        <p:nvSpPr>
          <p:cNvPr id="23" name="TextBox"/>
          <p:cNvSpPr txBox="1"/>
          <p:nvPr/>
        </p:nvSpPr>
        <p:spPr>
          <a:xfrm>
            <a:off x="932688" y="5385816"/>
            <a:ext cx="397764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i="1" dirty="0">
                <a:solidFill>
                  <a:srgbClr val="6E6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“Development of a plan of action for infrastructure wants or needs.” — 2026–2028 LRP</a:t>
            </a:r>
            <a:endParaRPr lang="en-US" sz="1200" dirty="0"/>
          </a:p>
        </p:txBody>
      </p:sp>
      <p:sp>
        <p:nvSpPr>
          <p:cNvPr id="24" name="TextBox"/>
          <p:cNvSpPr txBox="1"/>
          <p:nvPr/>
        </p:nvSpPr>
        <p:spPr>
          <a:xfrm>
            <a:off x="5029200" y="5093208"/>
            <a:ext cx="6382512" cy="8503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Meeting room use is up 158% and study room use is up 68% since 2023 — the clearest signal in this report of where demand is growing.</a:t>
            </a:r>
            <a:endParaRPr lang="en-US" sz="1500" dirty="0"/>
          </a:p>
        </p:txBody>
      </p:sp>
      <p:sp>
        <p:nvSpPr>
          <p:cNvPr id="25" name="TextBox"/>
          <p:cNvSpPr txBox="1"/>
          <p:nvPr/>
        </p:nvSpPr>
        <p:spPr>
          <a:xfrm>
            <a:off x="548640" y="6135624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300" i="1" dirty="0">
                <a:solidFill>
                  <a:srgbClr val="6E6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Technology Infrastructure and Community Input are also 2026–2028 priorities; this report does not yet track dedicated data against them to date.</a:t>
            </a:r>
            <a:endParaRPr lang="en-US" sz="1300" dirty="0"/>
          </a:p>
        </p:txBody>
      </p:sp>
      <p:sp>
        <p:nvSpPr>
          <p:cNvPr id="26" name="TextBox"/>
          <p:cNvSpPr txBox="1"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500" dirty="0">
                <a:solidFill>
                  <a:srgbClr val="6E6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SEYMOUR LIBRARY  |  ANNUAL REPORT 2023–2025</a:t>
            </a:r>
            <a:endParaRPr lang="en-US" sz="1500" dirty="0"/>
          </a:p>
        </p:txBody>
      </p:sp>
      <p:sp>
        <p:nvSpPr>
          <p:cNvPr id="27" name="TextBox"/>
          <p:cNvSpPr txBox="1"/>
          <p:nvPr/>
        </p:nvSpPr>
        <p:spPr>
          <a:xfrm>
            <a:off x="10789920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buNone/>
            </a:pPr>
            <a:r>
              <a:rPr lang="en-US" sz="1500" dirty="0">
                <a:solidFill>
                  <a:srgbClr val="6E6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</a:t>
            </a:r>
            <a:endParaRPr lang="en-US" sz="15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Google Shape;1013;p38"/>
          <p:cNvSpPr/>
          <p:nvPr/>
        </p:nvSpPr>
        <p:spPr>
          <a:xfrm>
            <a:off x="548640" y="32004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ts val="1890"/>
              <a:buFont typeface="Calibri"/>
              <a:buNone/>
            </a:pPr>
            <a:r>
              <a:rPr lang="en-US" sz="1890" b="1">
                <a:solidFill>
                  <a:srgbClr val="5B9BD5"/>
                </a:solidFill>
                <a:latin typeface="Calibri"/>
                <a:ea typeface="Calibri"/>
                <a:cs typeface="Calibri"/>
                <a:sym typeface="Calibri"/>
              </a:rPr>
              <a:t>COMMUNITY SPACE ROI</a:t>
            </a:r>
            <a:endParaRPr sz="16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4" name="Google Shape;1014;p38"/>
          <p:cNvSpPr/>
          <p:nvPr/>
        </p:nvSpPr>
        <p:spPr>
          <a:xfrm>
            <a:off x="548640" y="566928"/>
            <a:ext cx="105156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4300"/>
              <a:buFont typeface="Calibri"/>
              <a:buNone/>
            </a:pPr>
            <a:r>
              <a:rPr lang="en-US" sz="43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The Community's Living Room</a:t>
            </a:r>
            <a:endParaRPr sz="3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5" name="Google Shape;1015;p38"/>
          <p:cNvSpPr/>
          <p:nvPr/>
        </p:nvSpPr>
        <p:spPr>
          <a:xfrm>
            <a:off x="548640" y="1188720"/>
            <a:ext cx="1106424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890"/>
              <a:buFont typeface="Calibri"/>
              <a:buNone/>
            </a:pPr>
            <a:r>
              <a:rPr lang="en-US" sz="1890" i="1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Alongside steady growth in circulation, residents are also using the Library's spaces and digital tools more than ever.</a:t>
            </a:r>
            <a:endParaRPr sz="16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6" name="Google Shape;1016;p38"/>
          <p:cNvSpPr/>
          <p:nvPr/>
        </p:nvSpPr>
        <p:spPr>
          <a:xfrm>
            <a:off x="548640" y="1828800"/>
            <a:ext cx="3291840" cy="2240280"/>
          </a:xfrm>
          <a:prstGeom prst="roundRect">
            <a:avLst>
              <a:gd name="adj" fmla="val 2353"/>
            </a:avLst>
          </a:prstGeom>
          <a:solidFill>
            <a:srgbClr val="FFFFFF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7" name="Google Shape;1017;p38"/>
          <p:cNvSpPr/>
          <p:nvPr/>
        </p:nvSpPr>
        <p:spPr>
          <a:xfrm>
            <a:off x="1920240" y="2154706"/>
            <a:ext cx="548640" cy="548640"/>
          </a:xfrm>
          <a:prstGeom prst="ellipse">
            <a:avLst/>
          </a:prstGeom>
          <a:solidFill>
            <a:srgbClr val="1F4E7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8" name="Google Shape;1018;p38"/>
          <p:cNvSpPr/>
          <p:nvPr/>
        </p:nvSpPr>
        <p:spPr>
          <a:xfrm>
            <a:off x="1920240" y="2154706"/>
            <a:ext cx="54864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9"/>
              <a:buFont typeface="Calibri"/>
              <a:buNone/>
            </a:pPr>
            <a:r>
              <a:rPr lang="en-US" sz="341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↑</a:t>
            </a:r>
            <a:endParaRPr sz="314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9" name="Google Shape;1019;p38"/>
          <p:cNvSpPr/>
          <p:nvPr/>
        </p:nvSpPr>
        <p:spPr>
          <a:xfrm>
            <a:off x="771058" y="2830068"/>
            <a:ext cx="292608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3200"/>
              <a:buFont typeface="Calibri"/>
              <a:buNone/>
            </a:pPr>
            <a:r>
              <a:rPr lang="en-US" sz="320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+15.7%</a:t>
            </a:r>
            <a:endParaRPr sz="5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0" name="Google Shape;1020;p38"/>
          <p:cNvSpPr/>
          <p:nvPr/>
        </p:nvSpPr>
        <p:spPr>
          <a:xfrm>
            <a:off x="733245" y="3319272"/>
            <a:ext cx="292608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2050"/>
              <a:buFont typeface="Calibri"/>
              <a:buNone/>
            </a:pPr>
            <a:r>
              <a:rPr lang="en-US" sz="205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Building Visits</a:t>
            </a:r>
            <a:endParaRPr sz="207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1" name="Google Shape;1021;p38"/>
          <p:cNvSpPr/>
          <p:nvPr/>
        </p:nvSpPr>
        <p:spPr>
          <a:xfrm>
            <a:off x="733245" y="3658290"/>
            <a:ext cx="292608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2050"/>
              <a:buFont typeface="Calibri"/>
              <a:buNone/>
            </a:pPr>
            <a:r>
              <a:rPr lang="en-US" sz="2050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65,813 → 76,167</a:t>
            </a:r>
            <a:endParaRPr sz="16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2" name="Google Shape;1022;p38"/>
          <p:cNvSpPr/>
          <p:nvPr/>
        </p:nvSpPr>
        <p:spPr>
          <a:xfrm>
            <a:off x="4160520" y="1828800"/>
            <a:ext cx="2286000" cy="2240280"/>
          </a:xfrm>
          <a:prstGeom prst="roundRect">
            <a:avLst>
              <a:gd name="adj" fmla="val 3043"/>
            </a:avLst>
          </a:prstGeom>
          <a:solidFill>
            <a:srgbClr val="FFFFFF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3" name="Google Shape;1023;p38"/>
          <p:cNvSpPr/>
          <p:nvPr/>
        </p:nvSpPr>
        <p:spPr>
          <a:xfrm>
            <a:off x="4297680" y="2697480"/>
            <a:ext cx="201168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D6A756"/>
              </a:buClr>
              <a:buSzPts val="2800"/>
              <a:buFont typeface="Calibri"/>
              <a:buNone/>
            </a:pPr>
            <a:r>
              <a:rPr lang="en-US" sz="2800" b="1">
                <a:solidFill>
                  <a:srgbClr val="D6A756"/>
                </a:solidFill>
                <a:latin typeface="Calibri"/>
                <a:ea typeface="Calibri"/>
                <a:cs typeface="Calibri"/>
                <a:sym typeface="Calibri"/>
              </a:rPr>
              <a:t>+158%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4" name="Google Shape;1024;p38"/>
          <p:cNvSpPr/>
          <p:nvPr/>
        </p:nvSpPr>
        <p:spPr>
          <a:xfrm>
            <a:off x="4297680" y="3154680"/>
            <a:ext cx="201168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850"/>
              <a:buFont typeface="Calibri"/>
              <a:buNone/>
            </a:pPr>
            <a:r>
              <a:rPr lang="en-US" sz="185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Meeting Rooms</a:t>
            </a:r>
            <a:endParaRPr sz="16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5" name="Google Shape;1025;p38"/>
          <p:cNvSpPr/>
          <p:nvPr/>
        </p:nvSpPr>
        <p:spPr>
          <a:xfrm>
            <a:off x="4297680" y="3474720"/>
            <a:ext cx="201168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850"/>
              <a:buFont typeface="Calibri"/>
              <a:buNone/>
            </a:pPr>
            <a:r>
              <a:rPr lang="en-US" sz="1850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289 → 746</a:t>
            </a:r>
            <a:endParaRPr sz="146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6" name="Google Shape;1026;p38"/>
          <p:cNvSpPr/>
          <p:nvPr/>
        </p:nvSpPr>
        <p:spPr>
          <a:xfrm>
            <a:off x="6629400" y="1828800"/>
            <a:ext cx="2286000" cy="2240280"/>
          </a:xfrm>
          <a:prstGeom prst="roundRect">
            <a:avLst>
              <a:gd name="adj" fmla="val 3043"/>
            </a:avLst>
          </a:prstGeom>
          <a:solidFill>
            <a:srgbClr val="FFFFFF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7" name="Google Shape;1027;p38"/>
          <p:cNvSpPr/>
          <p:nvPr/>
        </p:nvSpPr>
        <p:spPr>
          <a:xfrm>
            <a:off x="6766560" y="2697480"/>
            <a:ext cx="201168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ts val="2800"/>
              <a:buFont typeface="Calibri"/>
              <a:buNone/>
            </a:pPr>
            <a:r>
              <a:rPr lang="en-US" sz="2800" b="1">
                <a:solidFill>
                  <a:srgbClr val="5B9BD5"/>
                </a:solidFill>
                <a:latin typeface="Calibri"/>
                <a:ea typeface="Calibri"/>
                <a:cs typeface="Calibri"/>
                <a:sym typeface="Calibri"/>
              </a:rPr>
              <a:t>+68%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8" name="Google Shape;1028;p38"/>
          <p:cNvSpPr/>
          <p:nvPr/>
        </p:nvSpPr>
        <p:spPr>
          <a:xfrm>
            <a:off x="6766560" y="3154680"/>
            <a:ext cx="201168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850"/>
              <a:buFont typeface="Calibri"/>
              <a:buNone/>
            </a:pPr>
            <a:r>
              <a:rPr lang="en-US" sz="185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Study Rooms</a:t>
            </a:r>
            <a:endParaRPr sz="16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9" name="Google Shape;1029;p38"/>
          <p:cNvSpPr/>
          <p:nvPr/>
        </p:nvSpPr>
        <p:spPr>
          <a:xfrm>
            <a:off x="6766560" y="3474720"/>
            <a:ext cx="201168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850"/>
              <a:buFont typeface="Calibri"/>
              <a:buNone/>
            </a:pPr>
            <a:r>
              <a:rPr lang="en-US" sz="1850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609 → 1,025</a:t>
            </a:r>
            <a:endParaRPr sz="146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0" name="Google Shape;1030;p38"/>
          <p:cNvSpPr/>
          <p:nvPr/>
        </p:nvSpPr>
        <p:spPr>
          <a:xfrm>
            <a:off x="9098280" y="1828800"/>
            <a:ext cx="2286000" cy="2240280"/>
          </a:xfrm>
          <a:prstGeom prst="roundRect">
            <a:avLst>
              <a:gd name="adj" fmla="val 3043"/>
            </a:avLst>
          </a:prstGeom>
          <a:solidFill>
            <a:srgbClr val="FFFFFF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1" name="Google Shape;1031;p38"/>
          <p:cNvSpPr/>
          <p:nvPr/>
        </p:nvSpPr>
        <p:spPr>
          <a:xfrm>
            <a:off x="9235440" y="2697480"/>
            <a:ext cx="201168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C8677"/>
              </a:buClr>
              <a:buSzPts val="2800"/>
              <a:buFont typeface="Calibri"/>
              <a:buNone/>
            </a:pPr>
            <a:r>
              <a:rPr lang="en-US" sz="2800" b="1">
                <a:solidFill>
                  <a:srgbClr val="8C8677"/>
                </a:solidFill>
                <a:latin typeface="Calibri"/>
                <a:ea typeface="Calibri"/>
                <a:cs typeface="Calibri"/>
                <a:sym typeface="Calibri"/>
              </a:rPr>
              <a:t>+167%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2" name="Google Shape;1032;p38"/>
          <p:cNvSpPr/>
          <p:nvPr/>
        </p:nvSpPr>
        <p:spPr>
          <a:xfrm>
            <a:off x="9235440" y="3154680"/>
            <a:ext cx="201168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850"/>
              <a:buFont typeface="Calibri"/>
              <a:buNone/>
            </a:pPr>
            <a:r>
              <a:rPr lang="en-US" sz="185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Website Views</a:t>
            </a:r>
            <a:endParaRPr sz="16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3" name="Google Shape;1033;p38"/>
          <p:cNvSpPr/>
          <p:nvPr/>
        </p:nvSpPr>
        <p:spPr>
          <a:xfrm>
            <a:off x="9235440" y="3474720"/>
            <a:ext cx="201168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850"/>
              <a:buFont typeface="Calibri"/>
              <a:buNone/>
            </a:pPr>
            <a:r>
              <a:rPr lang="en-US" sz="1850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25,923 → 69,259</a:t>
            </a:r>
            <a:endParaRPr sz="146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4" name="Google Shape;1034;p38"/>
          <p:cNvSpPr/>
          <p:nvPr/>
        </p:nvSpPr>
        <p:spPr>
          <a:xfrm>
            <a:off x="548640" y="4389120"/>
            <a:ext cx="11064240" cy="2377440"/>
          </a:xfrm>
          <a:prstGeom prst="roundRect">
            <a:avLst>
              <a:gd name="adj" fmla="val 3871"/>
            </a:avLst>
          </a:prstGeom>
          <a:solidFill>
            <a:srgbClr val="F7F4ED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5" name="Google Shape;1035;p38"/>
          <p:cNvSpPr/>
          <p:nvPr/>
        </p:nvSpPr>
        <p:spPr>
          <a:xfrm>
            <a:off x="731520" y="4526280"/>
            <a:ext cx="3505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1850"/>
              <a:buFont typeface="Calibri"/>
              <a:buNone/>
            </a:pPr>
            <a:r>
              <a:rPr lang="en-US" sz="185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FINDING</a:t>
            </a:r>
            <a:endParaRPr sz="1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6" name="Google Shape;1036;p38"/>
          <p:cNvSpPr/>
          <p:nvPr/>
        </p:nvSpPr>
        <p:spPr>
          <a:xfrm>
            <a:off x="731520" y="4800600"/>
            <a:ext cx="35052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2400"/>
              <a:buFont typeface="Calibri"/>
              <a:buNone/>
            </a:pPr>
            <a:r>
              <a:rPr lang="en-US" sz="24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Space use and digital engagement are growing faster than circulation.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37" name="Google Shape;1037;p38"/>
          <p:cNvCxnSpPr/>
          <p:nvPr/>
        </p:nvCxnSpPr>
        <p:spPr>
          <a:xfrm>
            <a:off x="4282440" y="4572000"/>
            <a:ext cx="0" cy="1828800"/>
          </a:xfrm>
          <a:prstGeom prst="straightConnector1">
            <a:avLst/>
          </a:prstGeom>
          <a:noFill/>
          <a:ln w="12700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38" name="Google Shape;1038;p38"/>
          <p:cNvSpPr/>
          <p:nvPr/>
        </p:nvSpPr>
        <p:spPr>
          <a:xfrm>
            <a:off x="4328160" y="4526280"/>
            <a:ext cx="3505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ts val="1850"/>
              <a:buFont typeface="Calibri"/>
              <a:buNone/>
            </a:pPr>
            <a:r>
              <a:rPr lang="en-US" sz="1850" b="1">
                <a:solidFill>
                  <a:srgbClr val="5B9BD5"/>
                </a:solidFill>
                <a:latin typeface="Calibri"/>
                <a:ea typeface="Calibri"/>
                <a:cs typeface="Calibri"/>
                <a:sym typeface="Calibri"/>
              </a:rPr>
              <a:t>SUPPORTING DATA</a:t>
            </a:r>
            <a:endParaRPr sz="1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9" name="Google Shape;1039;p38"/>
          <p:cNvSpPr/>
          <p:nvPr/>
        </p:nvSpPr>
        <p:spPr>
          <a:xfrm>
            <a:off x="4328160" y="4800600"/>
            <a:ext cx="35052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2400"/>
              <a:buFont typeface="Calibri"/>
              <a:buNone/>
            </a:pPr>
            <a:r>
              <a:rPr lang="en-US" sz="24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Meeting rooms +158%, study rooms +68%, website views +167%, vs. circulation +15.4%.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40" name="Google Shape;1040;p38"/>
          <p:cNvCxnSpPr/>
          <p:nvPr/>
        </p:nvCxnSpPr>
        <p:spPr>
          <a:xfrm>
            <a:off x="7879080" y="4572000"/>
            <a:ext cx="0" cy="1828800"/>
          </a:xfrm>
          <a:prstGeom prst="straightConnector1">
            <a:avLst/>
          </a:prstGeom>
          <a:noFill/>
          <a:ln w="12700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41" name="Google Shape;1041;p38"/>
          <p:cNvSpPr/>
          <p:nvPr/>
        </p:nvSpPr>
        <p:spPr>
          <a:xfrm>
            <a:off x="7924800" y="4526280"/>
            <a:ext cx="3505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6A756"/>
              </a:buClr>
              <a:buSzPts val="1850"/>
              <a:buFont typeface="Calibri"/>
              <a:buNone/>
            </a:pPr>
            <a:r>
              <a:rPr lang="en-US" sz="1850" b="1">
                <a:solidFill>
                  <a:srgbClr val="D6A756"/>
                </a:solidFill>
                <a:latin typeface="Calibri"/>
                <a:ea typeface="Calibri"/>
                <a:cs typeface="Calibri"/>
                <a:sym typeface="Calibri"/>
              </a:rPr>
              <a:t>BOARD IMPLICATION</a:t>
            </a:r>
            <a:endParaRPr sz="1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2" name="Google Shape;1042;p38"/>
          <p:cNvSpPr/>
          <p:nvPr/>
        </p:nvSpPr>
        <p:spPr>
          <a:xfrm>
            <a:off x="7924800" y="4800600"/>
            <a:ext cx="35052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2400"/>
              <a:buFont typeface="Calibri"/>
              <a:buNone/>
            </a:pPr>
            <a:r>
              <a:rPr lang="en-US" sz="24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Worth monitoring as a secondary trend alongside core lending — may inform future space and staffing planning.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3" name="Google Shape;1043;p38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E695C"/>
              </a:buClr>
              <a:buSzPts val="1750"/>
              <a:buFont typeface="Calibri"/>
              <a:buNone/>
            </a:pPr>
            <a:r>
              <a:rPr lang="en-US" sz="175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SEYMOUR LIBRARY  |  ANNUAL REPORT 2023–2025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4" name="Google Shape;1044;p38"/>
          <p:cNvSpPr/>
          <p:nvPr/>
        </p:nvSpPr>
        <p:spPr>
          <a:xfrm>
            <a:off x="11430000" y="6510528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6E695C"/>
              </a:buClr>
              <a:buSzPts val="1750"/>
              <a:buFont typeface="Calibri"/>
              <a:buNone/>
            </a:pPr>
            <a:r>
              <a:rPr lang="en-US" sz="175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26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39"/>
          <p:cNvSpPr txBox="1"/>
          <p:nvPr/>
        </p:nvSpPr>
        <p:spPr>
          <a:xfrm>
            <a:off x="548640" y="320040"/>
            <a:ext cx="100584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50" b="1" i="0">
                <a:solidFill>
                  <a:srgbClr val="5B9BD5"/>
                </a:solidFill>
                <a:latin typeface="Calibri"/>
                <a:ea typeface="Calibri"/>
                <a:cs typeface="Calibri"/>
                <a:sym typeface="Calibri"/>
              </a:rPr>
              <a:t>BEHIND THE SCENES</a:t>
            </a:r>
            <a:endParaRPr/>
          </a:p>
        </p:txBody>
      </p:sp>
      <p:sp>
        <p:nvSpPr>
          <p:cNvPr id="1050" name="Google Shape;1050;p39"/>
          <p:cNvSpPr txBox="1"/>
          <p:nvPr/>
        </p:nvSpPr>
        <p:spPr>
          <a:xfrm>
            <a:off x="548640" y="566928"/>
            <a:ext cx="1078992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80" b="1" i="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Investing in Our Spaces &amp; Our Team</a:t>
            </a:r>
            <a:endParaRPr/>
          </a:p>
        </p:txBody>
      </p:sp>
      <p:sp>
        <p:nvSpPr>
          <p:cNvPr id="1051" name="Google Shape;1051;p39"/>
          <p:cNvSpPr txBox="1"/>
          <p:nvPr/>
        </p:nvSpPr>
        <p:spPr>
          <a:xfrm>
            <a:off x="548640" y="1170432"/>
            <a:ext cx="1106424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0" i="1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New flooring and staff development show the Library investing beyond the numbers.</a:t>
            </a:r>
            <a:endParaRPr/>
          </a:p>
        </p:txBody>
      </p:sp>
      <p:pic>
        <p:nvPicPr>
          <p:cNvPr id="1052" name="Google Shape;1052;p39" descr="image.png"/>
          <p:cNvPicPr preferRelativeResize="0"/>
          <p:nvPr/>
        </p:nvPicPr>
        <p:blipFill rotWithShape="1">
          <a:blip r:embed="rId3">
            <a:alphaModFix/>
          </a:blip>
          <a:srcRect t="4070" b="4070"/>
          <a:stretch/>
        </p:blipFill>
        <p:spPr>
          <a:xfrm>
            <a:off x="548640" y="1691640"/>
            <a:ext cx="5303520" cy="3657600"/>
          </a:xfrm>
          <a:prstGeom prst="rect">
            <a:avLst/>
          </a:prstGeom>
          <a:noFill/>
          <a:ln w="9525" cap="flat" cmpd="sng">
            <a:solidFill>
              <a:srgbClr val="DAD5C8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053" name="Google Shape;1053;p39"/>
          <p:cNvSpPr txBox="1"/>
          <p:nvPr/>
        </p:nvSpPr>
        <p:spPr>
          <a:xfrm>
            <a:off x="548640" y="5422392"/>
            <a:ext cx="53035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i="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New Meeting Room Flooring</a:t>
            </a:r>
            <a:endParaRPr/>
          </a:p>
        </p:txBody>
      </p:sp>
      <p:pic>
        <p:nvPicPr>
          <p:cNvPr id="1054" name="Google Shape;1054;p39" descr="image.png"/>
          <p:cNvPicPr preferRelativeResize="0"/>
          <p:nvPr/>
        </p:nvPicPr>
        <p:blipFill rotWithShape="1">
          <a:blip r:embed="rId4">
            <a:alphaModFix/>
          </a:blip>
          <a:srcRect t="15520" b="15520"/>
          <a:stretch/>
        </p:blipFill>
        <p:spPr>
          <a:xfrm>
            <a:off x="6339535" y="1691640"/>
            <a:ext cx="5303520" cy="3657600"/>
          </a:xfrm>
          <a:prstGeom prst="rect">
            <a:avLst/>
          </a:prstGeom>
          <a:noFill/>
          <a:ln w="9525" cap="flat" cmpd="sng">
            <a:solidFill>
              <a:srgbClr val="DAD5C8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055" name="Google Shape;1055;p39"/>
          <p:cNvSpPr txBox="1"/>
          <p:nvPr/>
        </p:nvSpPr>
        <p:spPr>
          <a:xfrm>
            <a:off x="6339535" y="5422392"/>
            <a:ext cx="53035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i="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Staff Development Day</a:t>
            </a:r>
            <a:endParaRPr/>
          </a:p>
        </p:txBody>
      </p:sp>
      <p:sp>
        <p:nvSpPr>
          <p:cNvPr id="1056" name="Google Shape;1056;p39"/>
          <p:cNvSpPr txBox="1"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SEYMOUR LIBRARY  |  ANNUAL REPORT 2023–2025</a:t>
            </a:r>
            <a:endParaRPr/>
          </a:p>
        </p:txBody>
      </p:sp>
      <p:sp>
        <p:nvSpPr>
          <p:cNvPr id="1057" name="Google Shape;1057;p39"/>
          <p:cNvSpPr txBox="1"/>
          <p:nvPr/>
        </p:nvSpPr>
        <p:spPr>
          <a:xfrm>
            <a:off x="11430000" y="6510528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27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Shape 1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2" name="Google Shape;1062;p40"/>
          <p:cNvSpPr txBox="1"/>
          <p:nvPr/>
        </p:nvSpPr>
        <p:spPr>
          <a:xfrm>
            <a:off x="548640" y="320040"/>
            <a:ext cx="100584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50" b="1" i="0">
                <a:solidFill>
                  <a:srgbClr val="5B9BD5"/>
                </a:solidFill>
                <a:latin typeface="Calibri"/>
                <a:ea typeface="Calibri"/>
                <a:cs typeface="Calibri"/>
                <a:sym typeface="Calibri"/>
              </a:rPr>
              <a:t>PROGRAMMING GALLERY</a:t>
            </a:r>
            <a:endParaRPr/>
          </a:p>
        </p:txBody>
      </p:sp>
      <p:sp>
        <p:nvSpPr>
          <p:cNvPr id="1063" name="Google Shape;1063;p40"/>
          <p:cNvSpPr txBox="1"/>
          <p:nvPr/>
        </p:nvSpPr>
        <p:spPr>
          <a:xfrm>
            <a:off x="548640" y="566928"/>
            <a:ext cx="1078992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80" b="1" i="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Community Partnership &amp; Growing Spaces</a:t>
            </a:r>
            <a:endParaRPr/>
          </a:p>
        </p:txBody>
      </p:sp>
      <p:sp>
        <p:nvSpPr>
          <p:cNvPr id="1064" name="Google Shape;1064;p40"/>
          <p:cNvSpPr txBox="1"/>
          <p:nvPr/>
        </p:nvSpPr>
        <p:spPr>
          <a:xfrm>
            <a:off x="548640" y="1170432"/>
            <a:ext cx="1106424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0" i="1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Volunteers, civic partners, and new spaces investing in the Library's future.</a:t>
            </a:r>
            <a:endParaRPr/>
          </a:p>
        </p:txBody>
      </p:sp>
      <p:pic>
        <p:nvPicPr>
          <p:cNvPr id="1065" name="Google Shape;1065;p40" descr="1788302071475_image.png"/>
          <p:cNvPicPr preferRelativeResize="0"/>
          <p:nvPr/>
        </p:nvPicPr>
        <p:blipFill rotWithShape="1">
          <a:blip r:embed="rId3">
            <a:alphaModFix/>
          </a:blip>
          <a:srcRect t="10722" b="10722"/>
          <a:stretch/>
        </p:blipFill>
        <p:spPr>
          <a:xfrm>
            <a:off x="365760" y="1691640"/>
            <a:ext cx="3728720" cy="3905466"/>
          </a:xfrm>
          <a:prstGeom prst="rect">
            <a:avLst/>
          </a:prstGeom>
          <a:noFill/>
          <a:ln w="9525" cap="flat" cmpd="sng">
            <a:solidFill>
              <a:srgbClr val="DAD5C8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066" name="Google Shape;1066;p40"/>
          <p:cNvSpPr txBox="1"/>
          <p:nvPr/>
        </p:nvSpPr>
        <p:spPr>
          <a:xfrm>
            <a:off x="365760" y="5670258"/>
            <a:ext cx="37287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i="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Teen Volunteers</a:t>
            </a:r>
            <a:endParaRPr/>
          </a:p>
        </p:txBody>
      </p:sp>
      <p:pic>
        <p:nvPicPr>
          <p:cNvPr id="1067" name="Google Shape;1067;p40" descr="1788302230394_image.png"/>
          <p:cNvPicPr preferRelativeResize="0"/>
          <p:nvPr/>
        </p:nvPicPr>
        <p:blipFill rotWithShape="1">
          <a:blip r:embed="rId4">
            <a:alphaModFix/>
          </a:blip>
          <a:srcRect l="2263" r="2263"/>
          <a:stretch/>
        </p:blipFill>
        <p:spPr>
          <a:xfrm>
            <a:off x="4231640" y="1691640"/>
            <a:ext cx="3728720" cy="3905466"/>
          </a:xfrm>
          <a:prstGeom prst="rect">
            <a:avLst/>
          </a:prstGeom>
          <a:noFill/>
          <a:ln w="9525" cap="flat" cmpd="sng">
            <a:solidFill>
              <a:srgbClr val="DAD5C8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068" name="Google Shape;1068;p40"/>
          <p:cNvSpPr txBox="1"/>
          <p:nvPr/>
        </p:nvSpPr>
        <p:spPr>
          <a:xfrm>
            <a:off x="4231640" y="5670258"/>
            <a:ext cx="37287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i="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Eagle Scout Project</a:t>
            </a:r>
            <a:endParaRPr/>
          </a:p>
        </p:txBody>
      </p:sp>
      <p:pic>
        <p:nvPicPr>
          <p:cNvPr id="1069" name="Google Shape;1069;p40" descr="1788301938190_image.png"/>
          <p:cNvPicPr preferRelativeResize="0"/>
          <p:nvPr/>
        </p:nvPicPr>
        <p:blipFill rotWithShape="1">
          <a:blip r:embed="rId5">
            <a:alphaModFix/>
          </a:blip>
          <a:srcRect l="2263" r="2263"/>
          <a:stretch/>
        </p:blipFill>
        <p:spPr>
          <a:xfrm>
            <a:off x="8097520" y="1691640"/>
            <a:ext cx="3728720" cy="3905466"/>
          </a:xfrm>
          <a:prstGeom prst="rect">
            <a:avLst/>
          </a:prstGeom>
          <a:noFill/>
          <a:ln w="9525" cap="flat" cmpd="sng">
            <a:solidFill>
              <a:srgbClr val="DAD5C8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070" name="Google Shape;1070;p40"/>
          <p:cNvSpPr txBox="1"/>
          <p:nvPr/>
        </p:nvSpPr>
        <p:spPr>
          <a:xfrm>
            <a:off x="8097520" y="5670258"/>
            <a:ext cx="37287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i="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New Community Pavilion</a:t>
            </a:r>
            <a:endParaRPr/>
          </a:p>
        </p:txBody>
      </p:sp>
      <p:sp>
        <p:nvSpPr>
          <p:cNvPr id="1071" name="Google Shape;1071;p40"/>
          <p:cNvSpPr txBox="1"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SEYMOUR LIBRARY  |  ANNUAL REPORT 2023–2025</a:t>
            </a:r>
            <a:endParaRPr/>
          </a:p>
        </p:txBody>
      </p:sp>
      <p:sp>
        <p:nvSpPr>
          <p:cNvPr id="1072" name="Google Shape;1072;p40"/>
          <p:cNvSpPr txBox="1"/>
          <p:nvPr/>
        </p:nvSpPr>
        <p:spPr>
          <a:xfrm>
            <a:off x="11430000" y="6510528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28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E79"/>
        </a:solidFill>
        <a:effectLst/>
      </p:bgPr>
    </p:bg>
    <p:spTree>
      <p:nvGrpSpPr>
        <p:cNvPr id="1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Google Shape;817;p30"/>
          <p:cNvSpPr/>
          <p:nvPr/>
        </p:nvSpPr>
        <p:spPr>
          <a:xfrm>
            <a:off x="9692640" y="-1554480"/>
            <a:ext cx="4206240" cy="4206240"/>
          </a:xfrm>
          <a:prstGeom prst="ellipse">
            <a:avLst/>
          </a:prstGeom>
          <a:solidFill>
            <a:srgbClr val="163C5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8" name="Google Shape;818;p30"/>
          <p:cNvSpPr/>
          <p:nvPr/>
        </p:nvSpPr>
        <p:spPr>
          <a:xfrm>
            <a:off x="-1463040" y="4572000"/>
            <a:ext cx="3291840" cy="3291840"/>
          </a:xfrm>
          <a:prstGeom prst="ellipse">
            <a:avLst/>
          </a:prstGeom>
          <a:solidFill>
            <a:srgbClr val="5B9BD5">
              <a:alpha val="45098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9" name="Google Shape;819;p30"/>
          <p:cNvSpPr/>
          <p:nvPr/>
        </p:nvSpPr>
        <p:spPr>
          <a:xfrm>
            <a:off x="731520" y="2788920"/>
            <a:ext cx="10058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6A756"/>
              </a:buClr>
              <a:buSzPts val="2250"/>
              <a:buFont typeface="Calibri"/>
              <a:buNone/>
            </a:pPr>
            <a:r>
              <a:rPr lang="en-US" sz="2250" b="1">
                <a:solidFill>
                  <a:srgbClr val="D6A756"/>
                </a:solidFill>
                <a:latin typeface="Calibri"/>
                <a:ea typeface="Calibri"/>
                <a:cs typeface="Calibri"/>
                <a:sym typeface="Calibri"/>
              </a:rPr>
              <a:t>LOOKING AHEAD</a:t>
            </a:r>
            <a:endParaRPr sz="197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0" name="Google Shape;820;p30"/>
          <p:cNvSpPr/>
          <p:nvPr/>
        </p:nvSpPr>
        <p:spPr>
          <a:xfrm>
            <a:off x="731520" y="3200400"/>
            <a:ext cx="10607040" cy="1005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90"/>
              <a:buFont typeface="Calibri"/>
              <a:buNone/>
            </a:pPr>
            <a:r>
              <a:rPr lang="en-US" sz="459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The 2027 Budget Proposal</a:t>
            </a:r>
            <a:endParaRPr sz="416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1" name="Google Shape;821;p30"/>
          <p:cNvSpPr/>
          <p:nvPr/>
        </p:nvSpPr>
        <p:spPr>
          <a:xfrm>
            <a:off x="731520" y="4160520"/>
            <a:ext cx="96012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CFE0F0"/>
              </a:buClr>
              <a:buSzPts val="2250"/>
              <a:buFont typeface="Calibri"/>
              <a:buNone/>
            </a:pPr>
            <a:r>
              <a:rPr lang="en-US" sz="2250" i="1">
                <a:solidFill>
                  <a:srgbClr val="CFE0F0"/>
                </a:solidFill>
                <a:latin typeface="Calibri"/>
                <a:ea typeface="Calibri"/>
                <a:cs typeface="Calibri"/>
                <a:sym typeface="Calibri"/>
              </a:rPr>
              <a:t>A balanced budget built from the Library's actual 2026 mid-year performance.</a:t>
            </a:r>
            <a:endParaRPr sz="197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"/>
          <p:cNvSpPr/>
          <p:nvPr/>
        </p:nvSpPr>
        <p:spPr>
          <a:xfrm>
            <a:off x="548640" y="32004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ts val="1890"/>
              <a:buFont typeface="Calibri"/>
              <a:buNone/>
            </a:pPr>
            <a:r>
              <a:rPr lang="en-US" sz="1890" b="1">
                <a:solidFill>
                  <a:srgbClr val="5B9BD5"/>
                </a:solidFill>
                <a:latin typeface="Calibri"/>
                <a:ea typeface="Calibri"/>
                <a:cs typeface="Calibri"/>
                <a:sym typeface="Calibri"/>
              </a:rPr>
              <a:t>BUILDING USAGE</a:t>
            </a:r>
            <a:endParaRPr sz="16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4"/>
          <p:cNvSpPr/>
          <p:nvPr/>
        </p:nvSpPr>
        <p:spPr>
          <a:xfrm>
            <a:off x="548640" y="566928"/>
            <a:ext cx="105156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4300"/>
              <a:buFont typeface="Calibri"/>
              <a:buNone/>
            </a:pPr>
            <a:r>
              <a:rPr lang="en-US" sz="43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Building Visits &amp; Circulation, 2023–2025</a:t>
            </a:r>
            <a:endParaRPr sz="3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13" name="Google Shape;113;p4"/>
          <p:cNvGraphicFramePr/>
          <p:nvPr/>
        </p:nvGraphicFramePr>
        <p:xfrm>
          <a:off x="548640" y="1371600"/>
          <a:ext cx="7040880" cy="4663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4" name="Google Shape;114;p4"/>
          <p:cNvSpPr/>
          <p:nvPr/>
        </p:nvSpPr>
        <p:spPr>
          <a:xfrm>
            <a:off x="7818120" y="1371599"/>
            <a:ext cx="3794760" cy="5017478"/>
          </a:xfrm>
          <a:prstGeom prst="roundRect">
            <a:avLst>
              <a:gd name="adj" fmla="val 1446"/>
            </a:avLst>
          </a:prstGeom>
          <a:solidFill>
            <a:srgbClr val="F7F4ED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4"/>
          <p:cNvSpPr/>
          <p:nvPr/>
        </p:nvSpPr>
        <p:spPr>
          <a:xfrm>
            <a:off x="8046720" y="1536192"/>
            <a:ext cx="333756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2360"/>
              <a:buFont typeface="Calibri"/>
              <a:buNone/>
            </a:pPr>
            <a:r>
              <a:rPr lang="en-US" sz="236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Takeaway</a:t>
            </a:r>
            <a:endParaRPr sz="157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4"/>
          <p:cNvSpPr/>
          <p:nvPr/>
        </p:nvSpPr>
        <p:spPr>
          <a:xfrm>
            <a:off x="8046720" y="1920240"/>
            <a:ext cx="3337560" cy="4252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7800" marR="0" lvl="0" indent="-17780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2000"/>
              <a:buFont typeface="Calibri"/>
              <a:buChar char="▪"/>
            </a:pPr>
            <a:r>
              <a:rPr lang="en-US" sz="2200" dirty="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Both collection use and physical use are increasing — residents are borrowing more and visiting more.</a:t>
            </a:r>
            <a:endParaRPr sz="2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marR="0" lvl="0" indent="-177800" algn="l" rtl="0">
              <a:spcBef>
                <a:spcPts val="900"/>
              </a:spcBef>
              <a:spcAft>
                <a:spcPts val="0"/>
              </a:spcAft>
              <a:buClr>
                <a:srgbClr val="26241F"/>
              </a:buClr>
              <a:buSzPts val="2000"/>
              <a:buFont typeface="Calibri"/>
              <a:buChar char="▪"/>
            </a:pPr>
            <a:r>
              <a:rPr lang="en-US" sz="2200" dirty="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Building visits rose 15.7% while circulation rose 15.4%, a closely matched pace of growth.</a:t>
            </a:r>
            <a:endParaRPr sz="2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marR="0" lvl="0" indent="-177800" algn="l" rtl="0">
              <a:spcBef>
                <a:spcPts val="900"/>
              </a:spcBef>
              <a:spcAft>
                <a:spcPts val="0"/>
              </a:spcAft>
              <a:buClr>
                <a:srgbClr val="26241F"/>
              </a:buClr>
              <a:buSzPts val="2000"/>
              <a:buFont typeface="Calibri"/>
              <a:buChar char="▪"/>
            </a:pPr>
            <a:r>
              <a:rPr lang="en-US" sz="2200" dirty="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2024 delivered the strongest single-year gains in both metrics.</a:t>
            </a:r>
            <a:endParaRPr sz="2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4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E695C"/>
              </a:buClr>
              <a:buSzPts val="1750"/>
              <a:buFont typeface="Calibri"/>
              <a:buNone/>
            </a:pPr>
            <a:r>
              <a:rPr lang="en-US" sz="175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SEYMOUR LIBRARY  |  ANNUAL REPORT 2023–2025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4"/>
          <p:cNvSpPr/>
          <p:nvPr/>
        </p:nvSpPr>
        <p:spPr>
          <a:xfrm>
            <a:off x="11430000" y="6510528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6E695C"/>
              </a:buClr>
              <a:buSzPts val="1750"/>
              <a:buFont typeface="Calibri"/>
              <a:buNone/>
            </a:pPr>
            <a:r>
              <a:rPr lang="en-US" sz="175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Google Shape;827;p31"/>
          <p:cNvSpPr/>
          <p:nvPr/>
        </p:nvSpPr>
        <p:spPr>
          <a:xfrm>
            <a:off x="548640" y="32004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ts val="1890"/>
              <a:buFont typeface="Calibri"/>
              <a:buNone/>
            </a:pPr>
            <a:r>
              <a:rPr lang="en-US" sz="1890" b="1">
                <a:solidFill>
                  <a:srgbClr val="5B9BD5"/>
                </a:solidFill>
                <a:latin typeface="Calibri"/>
                <a:ea typeface="Calibri"/>
                <a:cs typeface="Calibri"/>
                <a:sym typeface="Calibri"/>
              </a:rPr>
              <a:t>2027 BUDGET PROPOSAL</a:t>
            </a:r>
            <a:endParaRPr sz="16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8" name="Google Shape;828;p31"/>
          <p:cNvSpPr/>
          <p:nvPr/>
        </p:nvSpPr>
        <p:spPr>
          <a:xfrm>
            <a:off x="548640" y="566928"/>
            <a:ext cx="105156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4300"/>
              <a:buFont typeface="Calibri"/>
              <a:buNone/>
            </a:pPr>
            <a:r>
              <a:rPr lang="en-US" sz="43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2027 Budget at a Glance</a:t>
            </a:r>
            <a:endParaRPr sz="3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829" name="Google Shape;829;p31"/>
          <p:cNvGraphicFramePr/>
          <p:nvPr/>
        </p:nvGraphicFramePr>
        <p:xfrm>
          <a:off x="548640" y="1371600"/>
          <a:ext cx="7040880" cy="4297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30" name="Google Shape;830;p31"/>
          <p:cNvSpPr/>
          <p:nvPr/>
        </p:nvSpPr>
        <p:spPr>
          <a:xfrm>
            <a:off x="7772400" y="578651"/>
            <a:ext cx="4162865" cy="5712422"/>
          </a:xfrm>
          <a:prstGeom prst="roundRect">
            <a:avLst>
              <a:gd name="adj" fmla="val 1446"/>
            </a:avLst>
          </a:prstGeom>
          <a:solidFill>
            <a:srgbClr val="F7F4ED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1" name="Google Shape;831;p31"/>
          <p:cNvSpPr/>
          <p:nvPr/>
        </p:nvSpPr>
        <p:spPr>
          <a:xfrm>
            <a:off x="8046720" y="670794"/>
            <a:ext cx="333756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2250"/>
              <a:buFont typeface="Calibri"/>
              <a:buNone/>
            </a:pPr>
            <a:r>
              <a:rPr lang="en-US" sz="2250" b="1" dirty="0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Headline</a:t>
            </a:r>
            <a:endParaRPr sz="197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2" name="Google Shape;832;p31"/>
          <p:cNvSpPr/>
          <p:nvPr/>
        </p:nvSpPr>
        <p:spPr>
          <a:xfrm>
            <a:off x="8002172" y="990834"/>
            <a:ext cx="3703320" cy="4726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7800" marR="0" lvl="0" indent="-17780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600"/>
              <a:buFont typeface="Calibri"/>
              <a:buChar char="▪"/>
            </a:pPr>
            <a:r>
              <a:rPr lang="en-US" sz="1700" dirty="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Municipal Support — the direct cost to the towns/village— rises 2.0% in 2027, the same annual increase applied every year in this report.</a:t>
            </a:r>
            <a:endParaRPr sz="17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marR="0" lvl="0" indent="-177800" algn="l" rtl="0">
              <a:spcBef>
                <a:spcPts val="900"/>
              </a:spcBef>
              <a:spcAft>
                <a:spcPts val="0"/>
              </a:spcAft>
              <a:buClr>
                <a:srgbClr val="26241F"/>
              </a:buClr>
              <a:buSzPts val="1600"/>
              <a:buFont typeface="Calibri"/>
              <a:buChar char="▪"/>
            </a:pPr>
            <a:r>
              <a:rPr lang="en-US" sz="1700" dirty="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The 7.8% growth in the total budget comes from drawing the Library’s own reserve for construction and donation purchases — not from additional municipal funding.</a:t>
            </a:r>
            <a:endParaRPr sz="17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marR="0" lvl="0" indent="-177800" algn="l" rtl="0">
              <a:spcBef>
                <a:spcPts val="900"/>
              </a:spcBef>
              <a:spcAft>
                <a:spcPts val="0"/>
              </a:spcAft>
              <a:buClr>
                <a:srgbClr val="26241F"/>
              </a:buClr>
              <a:buSzPts val="1600"/>
              <a:buFont typeface="Calibri"/>
              <a:buChar char="▪"/>
            </a:pPr>
            <a:r>
              <a:rPr lang="en-US" sz="1700" dirty="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2026 Adopted and 2027 Proposed are both balanced budgets, at $711,155 and $766,507.</a:t>
            </a:r>
            <a:endParaRPr sz="17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marR="0" lvl="0" indent="-177800" algn="l" rtl="0">
              <a:spcBef>
                <a:spcPts val="900"/>
              </a:spcBef>
              <a:spcAft>
                <a:spcPts val="0"/>
              </a:spcAft>
              <a:buClr>
                <a:srgbClr val="26241F"/>
              </a:buClr>
              <a:buSzPts val="1600"/>
              <a:buFont typeface="Calibri"/>
              <a:buChar char="▪"/>
            </a:pPr>
            <a:r>
              <a:rPr lang="en-US" sz="1700" dirty="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2026 YTD (through 6/30) is a half-year snapshot, not a run-rate to double — see the next slide for why.</a:t>
            </a:r>
            <a:endParaRPr sz="17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marR="0" lvl="0" indent="-177800" algn="l" rtl="0">
              <a:spcBef>
                <a:spcPts val="900"/>
              </a:spcBef>
              <a:spcAft>
                <a:spcPts val="0"/>
              </a:spcAft>
              <a:buClr>
                <a:srgbClr val="26241F"/>
              </a:buClr>
              <a:buSzPts val="1600"/>
              <a:buFont typeface="Calibri"/>
              <a:buChar char="▪"/>
            </a:pPr>
            <a:r>
              <a:rPr lang="en-US" sz="1700" dirty="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2025 Actual shown here is the audited year-end figure used throughout this report.</a:t>
            </a:r>
            <a:endParaRPr sz="17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3" name="Google Shape;833;p31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E695C"/>
              </a:buClr>
              <a:buSzPts val="1750"/>
              <a:buFont typeface="Calibri"/>
              <a:buNone/>
            </a:pPr>
            <a:r>
              <a:rPr lang="en-US" sz="175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SEYMOUR LIBRARY  |  ANNUAL REPORT 2023–2025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4" name="Google Shape;834;p31"/>
          <p:cNvSpPr/>
          <p:nvPr/>
        </p:nvSpPr>
        <p:spPr>
          <a:xfrm>
            <a:off x="11430000" y="6510528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6E695C"/>
              </a:buClr>
              <a:buSzPts val="1750"/>
              <a:buFont typeface="Calibri"/>
              <a:buNone/>
            </a:pPr>
            <a:r>
              <a:rPr lang="en-US" sz="175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30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p32"/>
          <p:cNvSpPr/>
          <p:nvPr/>
        </p:nvSpPr>
        <p:spPr>
          <a:xfrm>
            <a:off x="548640" y="32004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ts val="1890"/>
              <a:buFont typeface="Calibri"/>
              <a:buNone/>
            </a:pPr>
            <a:r>
              <a:rPr lang="en-US" sz="1890" b="1">
                <a:solidFill>
                  <a:srgbClr val="5B9BD5"/>
                </a:solidFill>
                <a:latin typeface="Calibri"/>
                <a:ea typeface="Calibri"/>
                <a:cs typeface="Calibri"/>
                <a:sym typeface="Calibri"/>
              </a:rPr>
              <a:t>2027 BUDGET PROPOSAL</a:t>
            </a:r>
            <a:endParaRPr sz="16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1" name="Google Shape;841;p32"/>
          <p:cNvSpPr/>
          <p:nvPr/>
        </p:nvSpPr>
        <p:spPr>
          <a:xfrm>
            <a:off x="548640" y="566928"/>
            <a:ext cx="105156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2950"/>
              <a:buFont typeface="Calibri"/>
              <a:buNone/>
            </a:pPr>
            <a:r>
              <a:rPr lang="en-US" sz="295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How the June 2026 Numbers Inform 2027</a:t>
            </a:r>
            <a:endParaRPr sz="26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2" name="Google Shape;842;p32"/>
          <p:cNvSpPr/>
          <p:nvPr/>
        </p:nvSpPr>
        <p:spPr>
          <a:xfrm>
            <a:off x="548640" y="1170432"/>
            <a:ext cx="1106424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2000"/>
              <a:buFont typeface="Calibri"/>
              <a:buNone/>
            </a:pPr>
            <a:r>
              <a:rPr lang="en-US" sz="2000" i="1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The 2026 YTD (through 6/30/26) column isn't a simple "halfway point" — different revenue and expense lines behave very differently mid-year. Reading it correctly is the key to understanding the 2027 proposal.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3" name="Google Shape;843;p32"/>
          <p:cNvSpPr/>
          <p:nvPr/>
        </p:nvSpPr>
        <p:spPr>
          <a:xfrm>
            <a:off x="548640" y="1920240"/>
            <a:ext cx="3520440" cy="4032504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4" name="Google Shape;844;p32"/>
          <p:cNvSpPr/>
          <p:nvPr/>
        </p:nvSpPr>
        <p:spPr>
          <a:xfrm>
            <a:off x="777240" y="2121408"/>
            <a:ext cx="411480" cy="54864"/>
          </a:xfrm>
          <a:prstGeom prst="rect">
            <a:avLst/>
          </a:prstGeom>
          <a:solidFill>
            <a:srgbClr val="1F4E7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5" name="Google Shape;845;p32"/>
          <p:cNvSpPr/>
          <p:nvPr/>
        </p:nvSpPr>
        <p:spPr>
          <a:xfrm>
            <a:off x="777240" y="2267712"/>
            <a:ext cx="306324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2300"/>
              <a:buFont typeface="Calibri"/>
              <a:buNone/>
            </a:pPr>
            <a:r>
              <a:rPr lang="en-US" sz="23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Municipal Support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6" name="Google Shape;846;p32"/>
          <p:cNvSpPr/>
          <p:nvPr/>
        </p:nvSpPr>
        <p:spPr>
          <a:xfrm>
            <a:off x="777240" y="2633472"/>
            <a:ext cx="306324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2000"/>
              <a:buFont typeface="Calibri"/>
              <a:buNone/>
            </a:pPr>
            <a:r>
              <a:rPr lang="en-US" sz="200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Already 100% known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7" name="Google Shape;847;p32"/>
          <p:cNvSpPr/>
          <p:nvPr/>
        </p:nvSpPr>
        <p:spPr>
          <a:xfrm>
            <a:off x="777240" y="2926080"/>
            <a:ext cx="3063240" cy="3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2000"/>
              <a:buFont typeface="Calibri"/>
              <a:buNone/>
            </a:pPr>
            <a:r>
              <a:rPr lang="en-US" sz="2000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Towns invoice their full annual pledge early in the year, so the 6/30 YTD figure ($566,183) already equals the full 2026 Adopted amount. 2027 simply continues the established 2% annual increase.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8" name="Google Shape;848;p32"/>
          <p:cNvSpPr/>
          <p:nvPr/>
        </p:nvSpPr>
        <p:spPr>
          <a:xfrm>
            <a:off x="4325112" y="1920239"/>
            <a:ext cx="3520440" cy="4032505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9" name="Google Shape;849;p32"/>
          <p:cNvSpPr/>
          <p:nvPr/>
        </p:nvSpPr>
        <p:spPr>
          <a:xfrm>
            <a:off x="4553712" y="2121408"/>
            <a:ext cx="411480" cy="54864"/>
          </a:xfrm>
          <a:prstGeom prst="rect">
            <a:avLst/>
          </a:prstGeom>
          <a:solidFill>
            <a:srgbClr val="5B9BD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0" name="Google Shape;850;p32"/>
          <p:cNvSpPr/>
          <p:nvPr/>
        </p:nvSpPr>
        <p:spPr>
          <a:xfrm>
            <a:off x="4553712" y="2267712"/>
            <a:ext cx="306324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2300"/>
              <a:buFont typeface="Calibri"/>
              <a:buNone/>
            </a:pPr>
            <a:r>
              <a:rPr lang="en-US" sz="23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Personnel (Payroll)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1" name="Google Shape;851;p32"/>
          <p:cNvSpPr/>
          <p:nvPr/>
        </p:nvSpPr>
        <p:spPr>
          <a:xfrm>
            <a:off x="4553712" y="2633472"/>
            <a:ext cx="306324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ts val="2000"/>
              <a:buFont typeface="Calibri"/>
              <a:buNone/>
            </a:pPr>
            <a:r>
              <a:rPr lang="en-US" sz="2000" b="1">
                <a:solidFill>
                  <a:srgbClr val="5B9BD5"/>
                </a:solidFill>
                <a:latin typeface="Calibri"/>
                <a:ea typeface="Calibri"/>
                <a:cs typeface="Calibri"/>
                <a:sym typeface="Calibri"/>
              </a:rPr>
              <a:t>Tracks almost exactly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2" name="Google Shape;852;p32"/>
          <p:cNvSpPr/>
          <p:nvPr/>
        </p:nvSpPr>
        <p:spPr>
          <a:xfrm>
            <a:off x="4553712" y="2926080"/>
            <a:ext cx="3063240" cy="3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2000"/>
              <a:buFont typeface="Calibri"/>
              <a:buNone/>
            </a:pPr>
            <a:r>
              <a:rPr lang="en-US" sz="2000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6-month payroll ($219,584) doubled is $439,168 — within 0.8% of the entire 2027 Proposed payroll line ($442,890). The proposal is essentially built directly from this run-rate.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3" name="Google Shape;853;p32"/>
          <p:cNvSpPr/>
          <p:nvPr/>
        </p:nvSpPr>
        <p:spPr>
          <a:xfrm>
            <a:off x="8101584" y="1920240"/>
            <a:ext cx="3520440" cy="4032504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4" name="Google Shape;854;p32"/>
          <p:cNvSpPr/>
          <p:nvPr/>
        </p:nvSpPr>
        <p:spPr>
          <a:xfrm>
            <a:off x="8330184" y="2121408"/>
            <a:ext cx="411480" cy="54864"/>
          </a:xfrm>
          <a:prstGeom prst="rect">
            <a:avLst/>
          </a:prstGeom>
          <a:solidFill>
            <a:srgbClr val="D6A75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5" name="Google Shape;855;p32"/>
          <p:cNvSpPr/>
          <p:nvPr/>
        </p:nvSpPr>
        <p:spPr>
          <a:xfrm>
            <a:off x="8330184" y="2267712"/>
            <a:ext cx="306324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50"/>
              <a:buFont typeface="Calibri"/>
              <a:buNone/>
            </a:pPr>
            <a:r>
              <a:rPr lang="en-US" sz="195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Smaller Discretionary Lines</a:t>
            </a:r>
            <a:endParaRPr sz="1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6" name="Google Shape;856;p32"/>
          <p:cNvSpPr/>
          <p:nvPr/>
        </p:nvSpPr>
        <p:spPr>
          <a:xfrm>
            <a:off x="8330184" y="2633472"/>
            <a:ext cx="306324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6A756"/>
              </a:buClr>
              <a:buSzPts val="2000"/>
              <a:buFont typeface="Calibri"/>
              <a:buNone/>
            </a:pPr>
            <a:r>
              <a:rPr lang="en-US" sz="2000" b="1">
                <a:solidFill>
                  <a:srgbClr val="D6A756"/>
                </a:solidFill>
                <a:latin typeface="Calibri"/>
                <a:ea typeface="Calibri"/>
                <a:cs typeface="Calibri"/>
                <a:sym typeface="Calibri"/>
              </a:rPr>
              <a:t>Confirm, don't double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7" name="Google Shape;857;p32"/>
          <p:cNvSpPr/>
          <p:nvPr/>
        </p:nvSpPr>
        <p:spPr>
          <a:xfrm>
            <a:off x="8330184" y="2926080"/>
            <a:ext cx="3063240" cy="2544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2000"/>
              <a:buFont typeface="Calibri"/>
              <a:buNone/>
            </a:pPr>
            <a:r>
              <a:rPr lang="en-US" sz="2000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Fines, misc. income, interest, and donations are running below a simple 50% pace at 6/30 — typical, since some (like interest) post late in the year. 2027 keeps most of these lines flat rather than assuming a full catch-up.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8" name="Google Shape;858;p32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E695C"/>
              </a:buClr>
              <a:buSzPts val="1750"/>
              <a:buFont typeface="Calibri"/>
              <a:buNone/>
            </a:pPr>
            <a:r>
              <a:rPr lang="en-US" sz="175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SEYMOUR LIBRARY  |  ANNUAL REPORT 2023–2025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9" name="Google Shape;859;p32"/>
          <p:cNvSpPr/>
          <p:nvPr/>
        </p:nvSpPr>
        <p:spPr>
          <a:xfrm>
            <a:off x="11430000" y="6510528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6E695C"/>
              </a:buClr>
              <a:buSzPts val="1750"/>
              <a:buFont typeface="Calibri"/>
              <a:buNone/>
            </a:pPr>
            <a:r>
              <a:rPr lang="en-US" sz="175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31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29"/>
          <p:cNvSpPr txBox="1"/>
          <p:nvPr/>
        </p:nvSpPr>
        <p:spPr>
          <a:xfrm>
            <a:off x="548640" y="320040"/>
            <a:ext cx="100584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50" b="1" i="0">
                <a:solidFill>
                  <a:srgbClr val="5B9BD5"/>
                </a:solidFill>
                <a:latin typeface="Calibri"/>
                <a:ea typeface="Calibri"/>
                <a:cs typeface="Calibri"/>
                <a:sym typeface="Calibri"/>
              </a:rPr>
              <a:t>PROGRAMMING GALLERY</a:t>
            </a:r>
            <a:endParaRPr/>
          </a:p>
        </p:txBody>
      </p:sp>
      <p:sp>
        <p:nvSpPr>
          <p:cNvPr id="802" name="Google Shape;802;p29"/>
          <p:cNvSpPr txBox="1"/>
          <p:nvPr/>
        </p:nvSpPr>
        <p:spPr>
          <a:xfrm>
            <a:off x="548640" y="566928"/>
            <a:ext cx="1078992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80" b="1" i="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Special Visits &amp; Hands-On Learning</a:t>
            </a:r>
            <a:endParaRPr/>
          </a:p>
        </p:txBody>
      </p:sp>
      <p:sp>
        <p:nvSpPr>
          <p:cNvPr id="803" name="Google Shape;803;p29"/>
          <p:cNvSpPr txBox="1"/>
          <p:nvPr/>
        </p:nvSpPr>
        <p:spPr>
          <a:xfrm>
            <a:off x="548640" y="1170432"/>
            <a:ext cx="1106424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0" i="1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From sled dogs to inflatable exhibits, programming keeps expanding.</a:t>
            </a:r>
            <a:endParaRPr/>
          </a:p>
        </p:txBody>
      </p:sp>
      <p:pic>
        <p:nvPicPr>
          <p:cNvPr id="804" name="Google Shape;804;p29" descr="1788302190189_image.png"/>
          <p:cNvPicPr preferRelativeResize="0"/>
          <p:nvPr/>
        </p:nvPicPr>
        <p:blipFill rotWithShape="1">
          <a:blip r:embed="rId3">
            <a:alphaModFix/>
          </a:blip>
          <a:srcRect l="14190" r="14190"/>
          <a:stretch/>
        </p:blipFill>
        <p:spPr>
          <a:xfrm>
            <a:off x="365760" y="1691640"/>
            <a:ext cx="3728720" cy="3905466"/>
          </a:xfrm>
          <a:prstGeom prst="rect">
            <a:avLst/>
          </a:prstGeom>
          <a:noFill/>
          <a:ln w="9525" cap="flat" cmpd="sng">
            <a:solidFill>
              <a:srgbClr val="DAD5C8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805" name="Google Shape;805;p29"/>
          <p:cNvSpPr txBox="1"/>
          <p:nvPr/>
        </p:nvSpPr>
        <p:spPr>
          <a:xfrm>
            <a:off x="365760" y="5670258"/>
            <a:ext cx="37287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i="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Sled Dog Visit</a:t>
            </a:r>
            <a:endParaRPr/>
          </a:p>
        </p:txBody>
      </p:sp>
      <p:pic>
        <p:nvPicPr>
          <p:cNvPr id="806" name="Google Shape;806;p29" descr="1788301910802_image.png"/>
          <p:cNvPicPr preferRelativeResize="0"/>
          <p:nvPr/>
        </p:nvPicPr>
        <p:blipFill rotWithShape="1">
          <a:blip r:embed="rId4">
            <a:alphaModFix/>
          </a:blip>
          <a:srcRect t="2350" b="2350"/>
          <a:stretch/>
        </p:blipFill>
        <p:spPr>
          <a:xfrm>
            <a:off x="4231640" y="1691640"/>
            <a:ext cx="3728720" cy="3905466"/>
          </a:xfrm>
          <a:prstGeom prst="rect">
            <a:avLst/>
          </a:prstGeom>
          <a:noFill/>
          <a:ln w="9525" cap="flat" cmpd="sng">
            <a:solidFill>
              <a:srgbClr val="DAD5C8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807" name="Google Shape;807;p29"/>
          <p:cNvSpPr txBox="1"/>
          <p:nvPr/>
        </p:nvSpPr>
        <p:spPr>
          <a:xfrm>
            <a:off x="4231640" y="5670258"/>
            <a:ext cx="37287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i="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Toddler Bubble Time</a:t>
            </a:r>
            <a:endParaRPr/>
          </a:p>
        </p:txBody>
      </p:sp>
      <p:pic>
        <p:nvPicPr>
          <p:cNvPr id="808" name="Google Shape;808;p29" descr="1788271480526_image.png"/>
          <p:cNvPicPr preferRelativeResize="0"/>
          <p:nvPr/>
        </p:nvPicPr>
        <p:blipFill rotWithShape="1">
          <a:blip r:embed="rId5">
            <a:alphaModFix/>
          </a:blip>
          <a:srcRect t="10720" b="10720"/>
          <a:stretch/>
        </p:blipFill>
        <p:spPr>
          <a:xfrm>
            <a:off x="8097520" y="1691640"/>
            <a:ext cx="3728720" cy="3905466"/>
          </a:xfrm>
          <a:prstGeom prst="rect">
            <a:avLst/>
          </a:prstGeom>
          <a:noFill/>
          <a:ln w="9525" cap="flat" cmpd="sng">
            <a:solidFill>
              <a:srgbClr val="DAD5C8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809" name="Google Shape;809;p29"/>
          <p:cNvSpPr txBox="1"/>
          <p:nvPr/>
        </p:nvSpPr>
        <p:spPr>
          <a:xfrm>
            <a:off x="8097520" y="5670258"/>
            <a:ext cx="3728720" cy="2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i="0" dirty="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Traveling Whale Science Exhibit</a:t>
            </a:r>
            <a:endParaRPr dirty="0"/>
          </a:p>
        </p:txBody>
      </p:sp>
      <p:sp>
        <p:nvSpPr>
          <p:cNvPr id="810" name="Google Shape;810;p29"/>
          <p:cNvSpPr txBox="1"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SEYMOUR LIBRARY  |  ANNUAL REPORT 2023–2025</a:t>
            </a:r>
            <a:endParaRPr/>
          </a:p>
        </p:txBody>
      </p:sp>
      <p:sp>
        <p:nvSpPr>
          <p:cNvPr id="811" name="Google Shape;811;p29"/>
          <p:cNvSpPr txBox="1"/>
          <p:nvPr/>
        </p:nvSpPr>
        <p:spPr>
          <a:xfrm>
            <a:off x="11430000" y="6510528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32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Google Shape;865;p33"/>
          <p:cNvSpPr/>
          <p:nvPr/>
        </p:nvSpPr>
        <p:spPr>
          <a:xfrm>
            <a:off x="548640" y="32004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ts val="1570"/>
              <a:buFont typeface="Calibri"/>
              <a:buNone/>
            </a:pPr>
            <a:r>
              <a:rPr lang="en-US" sz="1570" b="1">
                <a:solidFill>
                  <a:srgbClr val="5B9BD5"/>
                </a:solidFill>
                <a:latin typeface="Calibri"/>
                <a:ea typeface="Calibri"/>
                <a:cs typeface="Calibri"/>
                <a:sym typeface="Calibri"/>
              </a:rPr>
              <a:t>2027 BUDGET PROPOSAL</a:t>
            </a:r>
            <a:endParaRPr sz="134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6" name="Google Shape;866;p33"/>
          <p:cNvSpPr/>
          <p:nvPr/>
        </p:nvSpPr>
        <p:spPr>
          <a:xfrm>
            <a:off x="548640" y="566928"/>
            <a:ext cx="105156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3570"/>
              <a:buFont typeface="Calibri"/>
              <a:buNone/>
            </a:pPr>
            <a:r>
              <a:rPr lang="en-US" sz="357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What Changes in 2027</a:t>
            </a:r>
            <a:endParaRPr sz="324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7" name="Google Shape;867;p33"/>
          <p:cNvSpPr/>
          <p:nvPr/>
        </p:nvSpPr>
        <p:spPr>
          <a:xfrm>
            <a:off x="548640" y="1371600"/>
            <a:ext cx="5303520" cy="425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ts val="1920"/>
              <a:buFont typeface="Calibri"/>
              <a:buNone/>
            </a:pPr>
            <a:r>
              <a:rPr lang="en-US" sz="1920" b="1">
                <a:solidFill>
                  <a:srgbClr val="5B9BD5"/>
                </a:solidFill>
                <a:latin typeface="Calibri"/>
                <a:ea typeface="Calibri"/>
                <a:cs typeface="Calibri"/>
                <a:sym typeface="Calibri"/>
              </a:rPr>
              <a:t>REVENUE</a:t>
            </a:r>
            <a:endParaRPr sz="164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8" name="Google Shape;868;p33"/>
          <p:cNvSpPr/>
          <p:nvPr/>
        </p:nvSpPr>
        <p:spPr>
          <a:xfrm>
            <a:off x="548640" y="1867662"/>
            <a:ext cx="5303520" cy="3614166"/>
          </a:xfrm>
          <a:prstGeom prst="roundRect">
            <a:avLst>
              <a:gd name="adj" fmla="val 2353"/>
            </a:avLst>
          </a:prstGeom>
          <a:solidFill>
            <a:srgbClr val="FFFFFF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9" name="Google Shape;869;p33"/>
          <p:cNvSpPr/>
          <p:nvPr/>
        </p:nvSpPr>
        <p:spPr>
          <a:xfrm>
            <a:off x="777240" y="2151126"/>
            <a:ext cx="2057400" cy="510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380"/>
              <a:buFont typeface="Calibri"/>
              <a:buNone/>
            </a:pPr>
            <a:r>
              <a:rPr lang="en-US" b="1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LINE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0" name="Google Shape;870;p33"/>
          <p:cNvSpPr/>
          <p:nvPr/>
        </p:nvSpPr>
        <p:spPr>
          <a:xfrm>
            <a:off x="2944368" y="2151126"/>
            <a:ext cx="960120" cy="510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300"/>
              <a:buFont typeface="Calibri"/>
              <a:buNone/>
            </a:pPr>
            <a:r>
              <a:rPr lang="en-US" b="1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2026 ADOPTED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1" name="Google Shape;871;p33"/>
          <p:cNvSpPr/>
          <p:nvPr/>
        </p:nvSpPr>
        <p:spPr>
          <a:xfrm>
            <a:off x="4014216" y="2151126"/>
            <a:ext cx="960120" cy="510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260"/>
              <a:buFont typeface="Calibri"/>
              <a:buNone/>
            </a:pPr>
            <a:r>
              <a:rPr lang="en-US" b="1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2027 PROPOSED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2" name="Google Shape;872;p33"/>
          <p:cNvSpPr/>
          <p:nvPr/>
        </p:nvSpPr>
        <p:spPr>
          <a:xfrm>
            <a:off x="5084064" y="2151126"/>
            <a:ext cx="685800" cy="510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000"/>
              <a:buFont typeface="Calibri"/>
              <a:buNone/>
            </a:pPr>
            <a:r>
              <a:rPr lang="en-US" sz="1100" b="1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CHANGE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73" name="Google Shape;873;p33"/>
          <p:cNvCxnSpPr/>
          <p:nvPr/>
        </p:nvCxnSpPr>
        <p:spPr>
          <a:xfrm>
            <a:off x="777240" y="2703880"/>
            <a:ext cx="4846320" cy="0"/>
          </a:xfrm>
          <a:prstGeom prst="straightConnector1">
            <a:avLst/>
          </a:prstGeom>
          <a:noFill/>
          <a:ln w="12700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74" name="Google Shape;874;p33"/>
          <p:cNvSpPr/>
          <p:nvPr/>
        </p:nvSpPr>
        <p:spPr>
          <a:xfrm>
            <a:off x="777240" y="2774746"/>
            <a:ext cx="4846320" cy="7086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5" name="Google Shape;875;p33"/>
          <p:cNvSpPr/>
          <p:nvPr/>
        </p:nvSpPr>
        <p:spPr>
          <a:xfrm>
            <a:off x="777240" y="2803093"/>
            <a:ext cx="2057400" cy="708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450"/>
              <a:buFont typeface="Calibri"/>
              <a:buNone/>
            </a:pPr>
            <a:r>
              <a:rPr lang="en-US" sz="1600" b="1" dirty="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Municipal Support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6" name="Google Shape;876;p33"/>
          <p:cNvSpPr/>
          <p:nvPr/>
        </p:nvSpPr>
        <p:spPr>
          <a:xfrm>
            <a:off x="2944368" y="2803093"/>
            <a:ext cx="960120" cy="708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450"/>
              <a:buFont typeface="Calibri"/>
              <a:buNone/>
            </a:pPr>
            <a:r>
              <a:rPr lang="en-US" sz="16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$566,183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7" name="Google Shape;877;p33"/>
          <p:cNvSpPr/>
          <p:nvPr/>
        </p:nvSpPr>
        <p:spPr>
          <a:xfrm>
            <a:off x="4014216" y="2803093"/>
            <a:ext cx="960120" cy="708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450"/>
              <a:buFont typeface="Calibri"/>
              <a:buNone/>
            </a:pPr>
            <a:r>
              <a:rPr lang="en-US" sz="16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$577,507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8" name="Google Shape;878;p33"/>
          <p:cNvSpPr/>
          <p:nvPr/>
        </p:nvSpPr>
        <p:spPr>
          <a:xfrm>
            <a:off x="5084064" y="2803093"/>
            <a:ext cx="685800" cy="708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150"/>
              <a:buFont typeface="Calibri"/>
              <a:buNone/>
            </a:pPr>
            <a:r>
              <a:rPr lang="en-US" dirty="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+2.0%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9" name="Google Shape;879;p33"/>
          <p:cNvSpPr/>
          <p:nvPr/>
        </p:nvSpPr>
        <p:spPr>
          <a:xfrm>
            <a:off x="777240" y="3511753"/>
            <a:ext cx="2057400" cy="708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450"/>
              <a:buFont typeface="Calibri"/>
              <a:buNone/>
            </a:pPr>
            <a:r>
              <a:rPr lang="en-US" sz="16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Library Revenue (fines, etc.)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0" name="Google Shape;880;p33"/>
          <p:cNvSpPr/>
          <p:nvPr/>
        </p:nvSpPr>
        <p:spPr>
          <a:xfrm>
            <a:off x="2944368" y="3511753"/>
            <a:ext cx="960120" cy="708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450"/>
              <a:buFont typeface="Calibri"/>
              <a:buNone/>
            </a:pPr>
            <a:r>
              <a:rPr lang="en-US" sz="16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$24,500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1" name="Google Shape;881;p33"/>
          <p:cNvSpPr/>
          <p:nvPr/>
        </p:nvSpPr>
        <p:spPr>
          <a:xfrm>
            <a:off x="4014216" y="3511753"/>
            <a:ext cx="960120" cy="708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450"/>
              <a:buFont typeface="Calibri"/>
              <a:buNone/>
            </a:pPr>
            <a:r>
              <a:rPr lang="en-US" sz="16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$24,500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2" name="Google Shape;882;p33"/>
          <p:cNvSpPr/>
          <p:nvPr/>
        </p:nvSpPr>
        <p:spPr>
          <a:xfrm>
            <a:off x="5084064" y="3511753"/>
            <a:ext cx="685800" cy="708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150"/>
              <a:buFont typeface="Calibri"/>
              <a:buNone/>
            </a:pPr>
            <a:r>
              <a:rPr lang="en-US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flat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3" name="Google Shape;883;p33"/>
          <p:cNvSpPr/>
          <p:nvPr/>
        </p:nvSpPr>
        <p:spPr>
          <a:xfrm>
            <a:off x="777240" y="4192066"/>
            <a:ext cx="4846320" cy="7086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4" name="Google Shape;884;p33"/>
          <p:cNvSpPr/>
          <p:nvPr/>
        </p:nvSpPr>
        <p:spPr>
          <a:xfrm>
            <a:off x="777240" y="4220413"/>
            <a:ext cx="2057400" cy="708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450"/>
              <a:buFont typeface="Calibri"/>
              <a:buNone/>
            </a:pPr>
            <a:r>
              <a:rPr lang="en-US" sz="16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Appropriated Fund Balance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5" name="Google Shape;885;p33"/>
          <p:cNvSpPr/>
          <p:nvPr/>
        </p:nvSpPr>
        <p:spPr>
          <a:xfrm>
            <a:off x="2944368" y="4220413"/>
            <a:ext cx="960120" cy="708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450"/>
              <a:buFont typeface="Calibri"/>
              <a:buNone/>
            </a:pPr>
            <a:r>
              <a:rPr lang="en-US" sz="16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$25,572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6" name="Google Shape;886;p33"/>
          <p:cNvSpPr/>
          <p:nvPr/>
        </p:nvSpPr>
        <p:spPr>
          <a:xfrm>
            <a:off x="4014216" y="4220413"/>
            <a:ext cx="960120" cy="708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450"/>
              <a:buFont typeface="Calibri"/>
              <a:buNone/>
            </a:pPr>
            <a:r>
              <a:rPr lang="en-US" sz="16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$67,000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7" name="Google Shape;887;p33"/>
          <p:cNvSpPr/>
          <p:nvPr/>
        </p:nvSpPr>
        <p:spPr>
          <a:xfrm>
            <a:off x="5084064" y="4220413"/>
            <a:ext cx="685800" cy="708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050"/>
              <a:buFont typeface="Calibri"/>
              <a:buNone/>
            </a:pPr>
            <a:r>
              <a:rPr lang="en-US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+162.0%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8" name="Google Shape;888;p33"/>
          <p:cNvSpPr/>
          <p:nvPr/>
        </p:nvSpPr>
        <p:spPr>
          <a:xfrm>
            <a:off x="777240" y="4929073"/>
            <a:ext cx="2057400" cy="708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1450"/>
              <a:buFont typeface="Calibri"/>
              <a:buNone/>
            </a:pPr>
            <a:r>
              <a:rPr lang="en-US" sz="160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Total Revenue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9" name="Google Shape;889;p33"/>
          <p:cNvSpPr/>
          <p:nvPr/>
        </p:nvSpPr>
        <p:spPr>
          <a:xfrm>
            <a:off x="2944368" y="4929073"/>
            <a:ext cx="960120" cy="708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1450"/>
              <a:buFont typeface="Calibri"/>
              <a:buNone/>
            </a:pPr>
            <a:r>
              <a:rPr lang="en-US" sz="160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$711,155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0" name="Google Shape;890;p33"/>
          <p:cNvSpPr/>
          <p:nvPr/>
        </p:nvSpPr>
        <p:spPr>
          <a:xfrm>
            <a:off x="4014216" y="4929073"/>
            <a:ext cx="960120" cy="708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1450"/>
              <a:buFont typeface="Calibri"/>
              <a:buNone/>
            </a:pPr>
            <a:r>
              <a:rPr lang="en-US" sz="160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$766,507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1" name="Google Shape;891;p33"/>
          <p:cNvSpPr/>
          <p:nvPr/>
        </p:nvSpPr>
        <p:spPr>
          <a:xfrm>
            <a:off x="5084064" y="4929073"/>
            <a:ext cx="685800" cy="708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1150"/>
              <a:buFont typeface="Calibri"/>
              <a:buNone/>
            </a:pPr>
            <a:r>
              <a:rPr lang="en-US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+7.8%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2" name="Google Shape;892;p33"/>
          <p:cNvSpPr/>
          <p:nvPr/>
        </p:nvSpPr>
        <p:spPr>
          <a:xfrm>
            <a:off x="6309360" y="1371600"/>
            <a:ext cx="5303520" cy="425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6A756"/>
              </a:buClr>
              <a:buSzPts val="1920"/>
              <a:buFont typeface="Calibri"/>
              <a:buNone/>
            </a:pPr>
            <a:r>
              <a:rPr lang="en-US" sz="1920" b="1">
                <a:solidFill>
                  <a:srgbClr val="D6A756"/>
                </a:solidFill>
                <a:latin typeface="Calibri"/>
                <a:ea typeface="Calibri"/>
                <a:cs typeface="Calibri"/>
                <a:sym typeface="Calibri"/>
              </a:rPr>
              <a:t>EXPENSE</a:t>
            </a:r>
            <a:endParaRPr sz="164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3" name="Google Shape;893;p33"/>
          <p:cNvSpPr/>
          <p:nvPr/>
        </p:nvSpPr>
        <p:spPr>
          <a:xfrm>
            <a:off x="6309360" y="1867662"/>
            <a:ext cx="5303520" cy="3614166"/>
          </a:xfrm>
          <a:prstGeom prst="roundRect">
            <a:avLst>
              <a:gd name="adj" fmla="val 2353"/>
            </a:avLst>
          </a:prstGeom>
          <a:solidFill>
            <a:srgbClr val="FFFFFF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4" name="Google Shape;894;p33"/>
          <p:cNvSpPr/>
          <p:nvPr/>
        </p:nvSpPr>
        <p:spPr>
          <a:xfrm>
            <a:off x="6537960" y="2151126"/>
            <a:ext cx="2057400" cy="510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640"/>
              <a:buFont typeface="Calibri"/>
              <a:buNone/>
            </a:pPr>
            <a:r>
              <a:rPr lang="en-US" sz="1800" b="1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LINE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5" name="Google Shape;895;p33"/>
          <p:cNvSpPr/>
          <p:nvPr/>
        </p:nvSpPr>
        <p:spPr>
          <a:xfrm>
            <a:off x="8705088" y="2151126"/>
            <a:ext cx="960120" cy="510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300"/>
              <a:buFont typeface="Calibri"/>
              <a:buNone/>
            </a:pPr>
            <a:r>
              <a:rPr lang="en-US" b="1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2026 ADOPTED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6" name="Google Shape;896;p33"/>
          <p:cNvSpPr/>
          <p:nvPr/>
        </p:nvSpPr>
        <p:spPr>
          <a:xfrm>
            <a:off x="9774936" y="2151126"/>
            <a:ext cx="960120" cy="510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260"/>
              <a:buFont typeface="Calibri"/>
              <a:buNone/>
            </a:pPr>
            <a:r>
              <a:rPr lang="en-US" b="1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2027 PROPOSED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7" name="Google Shape;897;p33"/>
          <p:cNvSpPr/>
          <p:nvPr/>
        </p:nvSpPr>
        <p:spPr>
          <a:xfrm>
            <a:off x="10844784" y="2151126"/>
            <a:ext cx="685800" cy="510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000"/>
              <a:buFont typeface="Calibri"/>
              <a:buNone/>
            </a:pPr>
            <a:r>
              <a:rPr lang="en-US" sz="1100" b="1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CHANGE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98" name="Google Shape;898;p33"/>
          <p:cNvCxnSpPr/>
          <p:nvPr/>
        </p:nvCxnSpPr>
        <p:spPr>
          <a:xfrm>
            <a:off x="6537960" y="2703880"/>
            <a:ext cx="4846320" cy="0"/>
          </a:xfrm>
          <a:prstGeom prst="straightConnector1">
            <a:avLst/>
          </a:prstGeom>
          <a:noFill/>
          <a:ln w="12700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99" name="Google Shape;899;p33"/>
          <p:cNvSpPr/>
          <p:nvPr/>
        </p:nvSpPr>
        <p:spPr>
          <a:xfrm>
            <a:off x="6537960" y="2774746"/>
            <a:ext cx="4846320" cy="7086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0" name="Google Shape;900;p33"/>
          <p:cNvSpPr/>
          <p:nvPr/>
        </p:nvSpPr>
        <p:spPr>
          <a:xfrm>
            <a:off x="6537960" y="2803093"/>
            <a:ext cx="2057400" cy="708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450"/>
              <a:buFont typeface="Calibri"/>
              <a:buNone/>
            </a:pPr>
            <a:r>
              <a:rPr lang="en-US" sz="16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Personnel (Payroll)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1" name="Google Shape;901;p33"/>
          <p:cNvSpPr/>
          <p:nvPr/>
        </p:nvSpPr>
        <p:spPr>
          <a:xfrm>
            <a:off x="8705088" y="2803093"/>
            <a:ext cx="960120" cy="708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450"/>
              <a:buFont typeface="Calibri"/>
              <a:buNone/>
            </a:pPr>
            <a:r>
              <a:rPr lang="en-US" sz="16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$428,402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2" name="Google Shape;902;p33"/>
          <p:cNvSpPr/>
          <p:nvPr/>
        </p:nvSpPr>
        <p:spPr>
          <a:xfrm>
            <a:off x="9774936" y="2803093"/>
            <a:ext cx="960120" cy="708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450"/>
              <a:buFont typeface="Calibri"/>
              <a:buNone/>
            </a:pPr>
            <a:r>
              <a:rPr lang="en-US" sz="16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$442,890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3" name="Google Shape;903;p33"/>
          <p:cNvSpPr/>
          <p:nvPr/>
        </p:nvSpPr>
        <p:spPr>
          <a:xfrm>
            <a:off x="10844784" y="2803093"/>
            <a:ext cx="685800" cy="708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150"/>
              <a:buFont typeface="Calibri"/>
              <a:buNone/>
            </a:pPr>
            <a:r>
              <a:rPr lang="en-US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+3.4%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4" name="Google Shape;904;p33"/>
          <p:cNvSpPr/>
          <p:nvPr/>
        </p:nvSpPr>
        <p:spPr>
          <a:xfrm>
            <a:off x="6537960" y="3511753"/>
            <a:ext cx="2057400" cy="708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450"/>
              <a:buFont typeface="Calibri"/>
              <a:buNone/>
            </a:pPr>
            <a:r>
              <a:rPr lang="en-US" sz="16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Benefits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5" name="Google Shape;905;p33"/>
          <p:cNvSpPr/>
          <p:nvPr/>
        </p:nvSpPr>
        <p:spPr>
          <a:xfrm>
            <a:off x="8705088" y="3511753"/>
            <a:ext cx="960120" cy="708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450"/>
              <a:buFont typeface="Calibri"/>
              <a:buNone/>
            </a:pPr>
            <a:r>
              <a:rPr lang="en-US" sz="16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$69,883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6" name="Google Shape;906;p33"/>
          <p:cNvSpPr/>
          <p:nvPr/>
        </p:nvSpPr>
        <p:spPr>
          <a:xfrm>
            <a:off x="9774936" y="3511753"/>
            <a:ext cx="960120" cy="708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450"/>
              <a:buFont typeface="Calibri"/>
              <a:buNone/>
            </a:pPr>
            <a:r>
              <a:rPr lang="en-US" sz="16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$74,472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7" name="Google Shape;907;p33"/>
          <p:cNvSpPr/>
          <p:nvPr/>
        </p:nvSpPr>
        <p:spPr>
          <a:xfrm>
            <a:off x="10844784" y="3511753"/>
            <a:ext cx="685800" cy="708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150"/>
              <a:buFont typeface="Calibri"/>
              <a:buNone/>
            </a:pPr>
            <a:r>
              <a:rPr lang="en-US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+6.6%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8" name="Google Shape;908;p33"/>
          <p:cNvSpPr/>
          <p:nvPr/>
        </p:nvSpPr>
        <p:spPr>
          <a:xfrm>
            <a:off x="6537960" y="4192066"/>
            <a:ext cx="4846320" cy="7086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9" name="Google Shape;909;p33"/>
          <p:cNvSpPr/>
          <p:nvPr/>
        </p:nvSpPr>
        <p:spPr>
          <a:xfrm>
            <a:off x="6537960" y="4220413"/>
            <a:ext cx="2057400" cy="708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450"/>
              <a:buFont typeface="Calibri"/>
              <a:buNone/>
            </a:pPr>
            <a:r>
              <a:rPr lang="en-US" sz="16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Library (contractual, insurance)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0" name="Google Shape;910;p33"/>
          <p:cNvSpPr/>
          <p:nvPr/>
        </p:nvSpPr>
        <p:spPr>
          <a:xfrm>
            <a:off x="8705088" y="4220413"/>
            <a:ext cx="960120" cy="708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450"/>
              <a:buFont typeface="Calibri"/>
              <a:buNone/>
            </a:pPr>
            <a:r>
              <a:rPr lang="en-US" sz="16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$192,970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1" name="Google Shape;911;p33"/>
          <p:cNvSpPr/>
          <p:nvPr/>
        </p:nvSpPr>
        <p:spPr>
          <a:xfrm>
            <a:off x="9774936" y="4220413"/>
            <a:ext cx="960120" cy="708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450"/>
              <a:buFont typeface="Calibri"/>
              <a:buNone/>
            </a:pPr>
            <a:r>
              <a:rPr lang="en-US" sz="16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$182,245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2" name="Google Shape;912;p33"/>
          <p:cNvSpPr/>
          <p:nvPr/>
        </p:nvSpPr>
        <p:spPr>
          <a:xfrm>
            <a:off x="10844784" y="4220413"/>
            <a:ext cx="685800" cy="708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150"/>
              <a:buFont typeface="Calibri"/>
              <a:buNone/>
            </a:pPr>
            <a:r>
              <a:rPr lang="en-US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-5.6%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3" name="Google Shape;913;p33"/>
          <p:cNvSpPr/>
          <p:nvPr/>
        </p:nvSpPr>
        <p:spPr>
          <a:xfrm>
            <a:off x="6537960" y="4929073"/>
            <a:ext cx="2057400" cy="708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1450"/>
              <a:buFont typeface="Calibri"/>
              <a:buNone/>
            </a:pPr>
            <a:r>
              <a:rPr lang="en-US" sz="160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Total Expense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4" name="Google Shape;914;p33"/>
          <p:cNvSpPr/>
          <p:nvPr/>
        </p:nvSpPr>
        <p:spPr>
          <a:xfrm>
            <a:off x="8705088" y="4929073"/>
            <a:ext cx="960120" cy="708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1450"/>
              <a:buFont typeface="Calibri"/>
              <a:buNone/>
            </a:pPr>
            <a:r>
              <a:rPr lang="en-US" sz="160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$711,155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5" name="Google Shape;915;p33"/>
          <p:cNvSpPr/>
          <p:nvPr/>
        </p:nvSpPr>
        <p:spPr>
          <a:xfrm>
            <a:off x="9774936" y="4929073"/>
            <a:ext cx="960120" cy="708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1450"/>
              <a:buFont typeface="Calibri"/>
              <a:buNone/>
            </a:pPr>
            <a:r>
              <a:rPr lang="en-US" sz="160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$766,507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6" name="Google Shape;916;p33"/>
          <p:cNvSpPr/>
          <p:nvPr/>
        </p:nvSpPr>
        <p:spPr>
          <a:xfrm>
            <a:off x="10844784" y="4929073"/>
            <a:ext cx="685800" cy="708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1150"/>
              <a:buFont typeface="Calibri"/>
              <a:buNone/>
            </a:pPr>
            <a:r>
              <a:rPr lang="en-US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+7.8%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7" name="Google Shape;917;p33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E695C"/>
              </a:buClr>
              <a:buSzPts val="1450"/>
              <a:buFont typeface="Calibri"/>
              <a:buNone/>
            </a:pPr>
            <a:r>
              <a:rPr lang="en-US" sz="145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SEYMOUR LIBRARY  |  ANNUAL REPORT 2023–2025</a:t>
            </a:r>
            <a:endParaRPr sz="11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8" name="Google Shape;918;p33"/>
          <p:cNvSpPr/>
          <p:nvPr/>
        </p:nvSpPr>
        <p:spPr>
          <a:xfrm>
            <a:off x="11430000" y="6510528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6E695C"/>
              </a:buClr>
              <a:buSzPts val="1450"/>
              <a:buFont typeface="Calibri"/>
              <a:buNone/>
            </a:pPr>
            <a:r>
              <a:rPr lang="en-US" sz="145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33</a:t>
            </a:r>
            <a:endParaRPr sz="11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Google Shape;923;p34"/>
          <p:cNvSpPr/>
          <p:nvPr/>
        </p:nvSpPr>
        <p:spPr>
          <a:xfrm>
            <a:off x="548640" y="32004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ts val="1850"/>
              <a:buFont typeface="Calibri"/>
              <a:buNone/>
            </a:pPr>
            <a:r>
              <a:rPr lang="en-US" sz="1850" b="1">
                <a:solidFill>
                  <a:srgbClr val="5B9BD5"/>
                </a:solidFill>
                <a:latin typeface="Calibri"/>
                <a:ea typeface="Calibri"/>
                <a:cs typeface="Calibri"/>
                <a:sym typeface="Calibri"/>
              </a:rPr>
              <a:t>2027 BUDGET PROPOSAL</a:t>
            </a:r>
            <a:endParaRPr/>
          </a:p>
        </p:txBody>
      </p:sp>
      <p:sp>
        <p:nvSpPr>
          <p:cNvPr id="924" name="Google Shape;924;p34"/>
          <p:cNvSpPr/>
          <p:nvPr/>
        </p:nvSpPr>
        <p:spPr>
          <a:xfrm>
            <a:off x="548640" y="566928"/>
            <a:ext cx="105156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3400"/>
              <a:buFont typeface="Calibri"/>
              <a:buNone/>
            </a:pPr>
            <a:r>
              <a:rPr lang="en-US" sz="34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Notable Line-Item Changes</a:t>
            </a:r>
            <a:endParaRPr/>
          </a:p>
        </p:txBody>
      </p:sp>
      <p:sp>
        <p:nvSpPr>
          <p:cNvPr id="925" name="Google Shape;925;p34"/>
          <p:cNvSpPr/>
          <p:nvPr/>
        </p:nvSpPr>
        <p:spPr>
          <a:xfrm>
            <a:off x="548640" y="1170432"/>
            <a:ext cx="1106424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E695C"/>
              </a:buClr>
              <a:buSzPts val="1900"/>
              <a:buFont typeface="Calibri"/>
              <a:buNone/>
            </a:pPr>
            <a:r>
              <a:rPr lang="en-US" sz="1900" i="1" dirty="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Two line items outside the routine drive most of what changes in the 2027 proposal.</a:t>
            </a:r>
            <a:endParaRPr dirty="0"/>
          </a:p>
        </p:txBody>
      </p:sp>
      <p:sp>
        <p:nvSpPr>
          <p:cNvPr id="926" name="Google Shape;926;p34"/>
          <p:cNvSpPr/>
          <p:nvPr/>
        </p:nvSpPr>
        <p:spPr>
          <a:xfrm>
            <a:off x="548640" y="1737360"/>
            <a:ext cx="11064240" cy="2560320"/>
          </a:xfrm>
          <a:prstGeom prst="roundRect">
            <a:avLst>
              <a:gd name="adj" fmla="val 3871"/>
            </a:avLst>
          </a:prstGeom>
          <a:solidFill>
            <a:srgbClr val="F7F4ED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7" name="Google Shape;927;p34"/>
          <p:cNvSpPr/>
          <p:nvPr/>
        </p:nvSpPr>
        <p:spPr>
          <a:xfrm>
            <a:off x="731520" y="1920240"/>
            <a:ext cx="35052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1800"/>
              <a:buFont typeface="Calibri"/>
              <a:buNone/>
            </a:pPr>
            <a:r>
              <a:rPr lang="en-US" sz="180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FINDING</a:t>
            </a:r>
            <a:endParaRPr/>
          </a:p>
        </p:txBody>
      </p:sp>
      <p:sp>
        <p:nvSpPr>
          <p:cNvPr id="928" name="Google Shape;928;p34"/>
          <p:cNvSpPr/>
          <p:nvPr/>
        </p:nvSpPr>
        <p:spPr>
          <a:xfrm>
            <a:off x="731520" y="2286000"/>
            <a:ext cx="35052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Property insurance is budgeted to fall 50%, from $24,000 to $12,000, after the Library switched insurers in 2026 — the main driver of the Library category's decline.</a:t>
            </a:r>
            <a:endParaRPr/>
          </a:p>
        </p:txBody>
      </p:sp>
      <p:cxnSp>
        <p:nvCxnSpPr>
          <p:cNvPr id="929" name="Google Shape;929;p34"/>
          <p:cNvCxnSpPr/>
          <p:nvPr/>
        </p:nvCxnSpPr>
        <p:spPr>
          <a:xfrm>
            <a:off x="4282440" y="1920240"/>
            <a:ext cx="0" cy="2194560"/>
          </a:xfrm>
          <a:prstGeom prst="straightConnector1">
            <a:avLst/>
          </a:prstGeom>
          <a:noFill/>
          <a:ln w="12700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30" name="Google Shape;930;p34"/>
          <p:cNvSpPr/>
          <p:nvPr/>
        </p:nvSpPr>
        <p:spPr>
          <a:xfrm>
            <a:off x="4328160" y="1920240"/>
            <a:ext cx="35052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ts val="1800"/>
              <a:buFont typeface="Calibri"/>
              <a:buNone/>
            </a:pPr>
            <a:r>
              <a:rPr lang="en-US" sz="1800" b="1">
                <a:solidFill>
                  <a:srgbClr val="5B9BD5"/>
                </a:solidFill>
                <a:latin typeface="Calibri"/>
                <a:ea typeface="Calibri"/>
                <a:cs typeface="Calibri"/>
                <a:sym typeface="Calibri"/>
              </a:rPr>
              <a:t>SUPPORTING DATA</a:t>
            </a:r>
            <a:endParaRPr/>
          </a:p>
        </p:txBody>
      </p:sp>
      <p:sp>
        <p:nvSpPr>
          <p:cNvPr id="931" name="Google Shape;931;p34"/>
          <p:cNvSpPr/>
          <p:nvPr/>
        </p:nvSpPr>
        <p:spPr>
          <a:xfrm>
            <a:off x="4328160" y="2286000"/>
            <a:ext cx="35052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The new policy actually costs $9,974 ($9,949 premium plus $25 for an additional insured); the $12,000 budgeted builds in room for expected premium increases with the new carrier.</a:t>
            </a:r>
            <a:endParaRPr/>
          </a:p>
        </p:txBody>
      </p:sp>
      <p:cxnSp>
        <p:nvCxnSpPr>
          <p:cNvPr id="932" name="Google Shape;932;p34"/>
          <p:cNvCxnSpPr/>
          <p:nvPr/>
        </p:nvCxnSpPr>
        <p:spPr>
          <a:xfrm>
            <a:off x="7879080" y="1920240"/>
            <a:ext cx="0" cy="2194560"/>
          </a:xfrm>
          <a:prstGeom prst="straightConnector1">
            <a:avLst/>
          </a:prstGeom>
          <a:noFill/>
          <a:ln w="12700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33" name="Google Shape;933;p34"/>
          <p:cNvSpPr/>
          <p:nvPr/>
        </p:nvSpPr>
        <p:spPr>
          <a:xfrm>
            <a:off x="7924800" y="1920240"/>
            <a:ext cx="35052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6A756"/>
              </a:buClr>
              <a:buSzPts val="1800"/>
              <a:buFont typeface="Calibri"/>
              <a:buNone/>
            </a:pPr>
            <a:r>
              <a:rPr lang="en-US" sz="1800" b="1">
                <a:solidFill>
                  <a:srgbClr val="D6A756"/>
                </a:solidFill>
                <a:latin typeface="Calibri"/>
                <a:ea typeface="Calibri"/>
                <a:cs typeface="Calibri"/>
                <a:sym typeface="Calibri"/>
              </a:rPr>
              <a:t>BOARD IMPLICATION</a:t>
            </a:r>
            <a:endParaRPr/>
          </a:p>
        </p:txBody>
      </p:sp>
      <p:sp>
        <p:nvSpPr>
          <p:cNvPr id="934" name="Google Shape;934;p34"/>
          <p:cNvSpPr/>
          <p:nvPr/>
        </p:nvSpPr>
        <p:spPr>
          <a:xfrm>
            <a:off x="7924800" y="2286000"/>
            <a:ext cx="35052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 dirty="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This is a confirmed policy change already in effect, not an estimate — the Library carries this policy with the Stewart Insurance Agency through Erie Insurance.</a:t>
            </a:r>
            <a:endParaRPr dirty="0"/>
          </a:p>
        </p:txBody>
      </p:sp>
      <p:sp>
        <p:nvSpPr>
          <p:cNvPr id="935" name="Google Shape;935;p34"/>
          <p:cNvSpPr/>
          <p:nvPr/>
        </p:nvSpPr>
        <p:spPr>
          <a:xfrm>
            <a:off x="548640" y="4663440"/>
            <a:ext cx="11064240" cy="1600200"/>
          </a:xfrm>
          <a:prstGeom prst="roundRect">
            <a:avLst>
              <a:gd name="adj" fmla="val 8000"/>
            </a:avLst>
          </a:prstGeom>
          <a:solidFill>
            <a:srgbClr val="1F4E7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6" name="Google Shape;936;p34"/>
          <p:cNvSpPr/>
          <p:nvPr/>
        </p:nvSpPr>
        <p:spPr>
          <a:xfrm>
            <a:off x="914400" y="4663440"/>
            <a:ext cx="103314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</a:pPr>
            <a:r>
              <a:rPr lang="en-US" sz="2000" i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The $67,000 Fund Balance draw now properly budgets $30,000 for construction — the first draw against the Board’s $321,000 reserve for door replacement and the children’s room renovation, restricted in June 2026 — and $15,000 for donations, costs the FY2025 audit found were previously unapproved. The rest, $22,000, is carried-over interest.</a:t>
            </a:r>
            <a:endParaRPr/>
          </a:p>
        </p:txBody>
      </p:sp>
      <p:sp>
        <p:nvSpPr>
          <p:cNvPr id="937" name="Google Shape;937;p34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E695C"/>
              </a:buClr>
              <a:buSzPts val="1500"/>
              <a:buFont typeface="Calibri"/>
              <a:buNone/>
            </a:pPr>
            <a:r>
              <a:rPr lang="en-US" sz="150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SEYMOUR LIBRARY  |  ANNUAL REPORT 2023–2025</a:t>
            </a:r>
            <a:endParaRPr/>
          </a:p>
        </p:txBody>
      </p:sp>
      <p:sp>
        <p:nvSpPr>
          <p:cNvPr id="938" name="Google Shape;938;p34"/>
          <p:cNvSpPr/>
          <p:nvPr/>
        </p:nvSpPr>
        <p:spPr>
          <a:xfrm>
            <a:off x="11430000" y="6510528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6E695C"/>
              </a:buClr>
              <a:buSzPts val="1750"/>
              <a:buFont typeface="Calibri"/>
              <a:buNone/>
            </a:pPr>
            <a:r>
              <a:rPr lang="en-US" sz="175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34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35"/>
          <p:cNvSpPr txBox="1"/>
          <p:nvPr/>
        </p:nvSpPr>
        <p:spPr>
          <a:xfrm>
            <a:off x="548640" y="320040"/>
            <a:ext cx="100584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50" b="1" i="0">
                <a:solidFill>
                  <a:srgbClr val="5B9BD5"/>
                </a:solidFill>
                <a:latin typeface="Calibri"/>
                <a:ea typeface="Calibri"/>
                <a:cs typeface="Calibri"/>
                <a:sym typeface="Calibri"/>
              </a:rPr>
              <a:t>PROGRAMMING GALLERY</a:t>
            </a:r>
            <a:endParaRPr/>
          </a:p>
        </p:txBody>
      </p:sp>
      <p:sp>
        <p:nvSpPr>
          <p:cNvPr id="944" name="Google Shape;944;p35"/>
          <p:cNvSpPr txBox="1"/>
          <p:nvPr/>
        </p:nvSpPr>
        <p:spPr>
          <a:xfrm>
            <a:off x="548640" y="566928"/>
            <a:ext cx="1078992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80" b="1" i="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Creative Programming in Action</a:t>
            </a:r>
            <a:endParaRPr/>
          </a:p>
        </p:txBody>
      </p:sp>
      <p:sp>
        <p:nvSpPr>
          <p:cNvPr id="945" name="Google Shape;945;p35"/>
          <p:cNvSpPr txBox="1"/>
          <p:nvPr/>
        </p:nvSpPr>
        <p:spPr>
          <a:xfrm>
            <a:off x="548640" y="1170432"/>
            <a:ext cx="1106424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0" i="1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Hands-on projects turn everyday materials and traditions into learning.</a:t>
            </a:r>
            <a:endParaRPr/>
          </a:p>
        </p:txBody>
      </p:sp>
      <p:pic>
        <p:nvPicPr>
          <p:cNvPr id="946" name="Google Shape;946;p35" descr="image.png"/>
          <p:cNvPicPr preferRelativeResize="0"/>
          <p:nvPr/>
        </p:nvPicPr>
        <p:blipFill rotWithShape="1">
          <a:blip r:embed="rId3">
            <a:alphaModFix/>
          </a:blip>
          <a:srcRect t="4030" b="4030"/>
          <a:stretch/>
        </p:blipFill>
        <p:spPr>
          <a:xfrm>
            <a:off x="548640" y="1691640"/>
            <a:ext cx="5303520" cy="3657600"/>
          </a:xfrm>
          <a:prstGeom prst="rect">
            <a:avLst/>
          </a:prstGeom>
          <a:noFill/>
          <a:ln w="9525" cap="flat" cmpd="sng">
            <a:solidFill>
              <a:srgbClr val="DAD5C8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947" name="Google Shape;947;p35"/>
          <p:cNvSpPr txBox="1"/>
          <p:nvPr/>
        </p:nvSpPr>
        <p:spPr>
          <a:xfrm>
            <a:off x="548640" y="5422392"/>
            <a:ext cx="53035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i="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Recycled Materials Challenge</a:t>
            </a:r>
            <a:endParaRPr/>
          </a:p>
        </p:txBody>
      </p:sp>
      <p:pic>
        <p:nvPicPr>
          <p:cNvPr id="948" name="Google Shape;948;p35" descr="image.png"/>
          <p:cNvPicPr preferRelativeResize="0"/>
          <p:nvPr/>
        </p:nvPicPr>
        <p:blipFill rotWithShape="1">
          <a:blip r:embed="rId4">
            <a:alphaModFix/>
          </a:blip>
          <a:srcRect l="3740" r="3740"/>
          <a:stretch/>
        </p:blipFill>
        <p:spPr>
          <a:xfrm>
            <a:off x="6339535" y="1691640"/>
            <a:ext cx="5303520" cy="3657600"/>
          </a:xfrm>
          <a:prstGeom prst="rect">
            <a:avLst/>
          </a:prstGeom>
          <a:noFill/>
          <a:ln w="9525" cap="flat" cmpd="sng">
            <a:solidFill>
              <a:srgbClr val="DAD5C8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949" name="Google Shape;949;p35"/>
          <p:cNvSpPr txBox="1"/>
          <p:nvPr/>
        </p:nvSpPr>
        <p:spPr>
          <a:xfrm>
            <a:off x="6339535" y="5422392"/>
            <a:ext cx="5303520" cy="2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i="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Lantern Cultural Program</a:t>
            </a:r>
            <a:endParaRPr sz="1900" b="1" i="0">
              <a:solidFill>
                <a:srgbClr val="2624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0" name="Google Shape;950;p35"/>
          <p:cNvSpPr txBox="1"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SEYMOUR LIBRARY  |  ANNUAL REPORT 2023–2025</a:t>
            </a:r>
            <a:endParaRPr/>
          </a:p>
        </p:txBody>
      </p:sp>
      <p:sp>
        <p:nvSpPr>
          <p:cNvPr id="951" name="Google Shape;951;p35"/>
          <p:cNvSpPr txBox="1"/>
          <p:nvPr/>
        </p:nvSpPr>
        <p:spPr>
          <a:xfrm>
            <a:off x="11430000" y="6510528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35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E79"/>
        </a:solidFill>
        <a:effectLst/>
      </p:bgPr>
    </p:bg>
    <p:spTree>
      <p:nvGrpSpPr>
        <p:cNvPr id="1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Google Shape;957;p36"/>
          <p:cNvSpPr/>
          <p:nvPr/>
        </p:nvSpPr>
        <p:spPr>
          <a:xfrm>
            <a:off x="-1280160" y="4754880"/>
            <a:ext cx="3291840" cy="3291840"/>
          </a:xfrm>
          <a:prstGeom prst="ellipse">
            <a:avLst/>
          </a:prstGeom>
          <a:solidFill>
            <a:srgbClr val="163C5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8" name="Google Shape;958;p36"/>
          <p:cNvSpPr/>
          <p:nvPr/>
        </p:nvSpPr>
        <p:spPr>
          <a:xfrm>
            <a:off x="640080" y="548640"/>
            <a:ext cx="73152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6A756"/>
              </a:buClr>
              <a:buSzPts val="2250"/>
              <a:buFont typeface="Calibri"/>
              <a:buNone/>
            </a:pPr>
            <a:r>
              <a:rPr lang="en-US" sz="2250" b="1">
                <a:solidFill>
                  <a:srgbClr val="D6A756"/>
                </a:solidFill>
                <a:latin typeface="Calibri"/>
                <a:ea typeface="Calibri"/>
                <a:cs typeface="Calibri"/>
                <a:sym typeface="Calibri"/>
              </a:rPr>
              <a:t>WHY IT WORKS</a:t>
            </a:r>
            <a:endParaRPr sz="197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9" name="Google Shape;959;p36"/>
          <p:cNvSpPr/>
          <p:nvPr/>
        </p:nvSpPr>
        <p:spPr>
          <a:xfrm>
            <a:off x="640080" y="932688"/>
            <a:ext cx="106070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Calibri"/>
              <a:buNone/>
            </a:pPr>
            <a:r>
              <a:rPr lang="en-US" sz="4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 2027 Budget Grounded in 2026 Reality</a:t>
            </a:r>
            <a:endParaRPr sz="379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0" name="Google Shape;960;p36"/>
          <p:cNvSpPr/>
          <p:nvPr/>
        </p:nvSpPr>
        <p:spPr>
          <a:xfrm>
            <a:off x="640080" y="1874520"/>
            <a:ext cx="10607040" cy="658368"/>
          </a:xfrm>
          <a:prstGeom prst="roundRect">
            <a:avLst>
              <a:gd name="adj" fmla="val 8333"/>
            </a:avLst>
          </a:prstGeom>
          <a:solidFill>
            <a:srgbClr val="163C5C"/>
          </a:solidFill>
          <a:ln w="9525" cap="flat" cmpd="sng">
            <a:solidFill>
              <a:srgbClr val="3E6E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1" name="Google Shape;961;p36"/>
          <p:cNvSpPr/>
          <p:nvPr/>
        </p:nvSpPr>
        <p:spPr>
          <a:xfrm>
            <a:off x="822960" y="2029968"/>
            <a:ext cx="347472" cy="347472"/>
          </a:xfrm>
          <a:prstGeom prst="ellipse">
            <a:avLst/>
          </a:prstGeom>
          <a:solidFill>
            <a:srgbClr val="D6A75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2" name="Google Shape;962;p36"/>
          <p:cNvSpPr/>
          <p:nvPr/>
        </p:nvSpPr>
        <p:spPr>
          <a:xfrm>
            <a:off x="822960" y="2011680"/>
            <a:ext cx="347472" cy="347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63C5C"/>
              </a:buClr>
              <a:buSzPts val="1890"/>
              <a:buFont typeface="Calibri"/>
              <a:buNone/>
            </a:pPr>
            <a:r>
              <a:rPr lang="en-US" sz="1890" b="1">
                <a:solidFill>
                  <a:srgbClr val="163C5C"/>
                </a:solidFill>
                <a:latin typeface="Calibri"/>
                <a:ea typeface="Calibri"/>
                <a:cs typeface="Calibri"/>
                <a:sym typeface="Calibri"/>
              </a:rPr>
              <a:t>✓</a:t>
            </a:r>
            <a:endParaRPr sz="151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3" name="Google Shape;963;p36"/>
          <p:cNvSpPr/>
          <p:nvPr/>
        </p:nvSpPr>
        <p:spPr>
          <a:xfrm>
            <a:off x="1371600" y="1874520"/>
            <a:ext cx="9692640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</a:pP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Balanced by design: revenue and expense are proposed equal at $766,507, continuing the Library's balanced-budget practice</a:t>
            </a:r>
            <a:r>
              <a:rPr lang="en-US" sz="146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39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4" name="Google Shape;964;p36"/>
          <p:cNvSpPr/>
          <p:nvPr/>
        </p:nvSpPr>
        <p:spPr>
          <a:xfrm>
            <a:off x="640080" y="2624328"/>
            <a:ext cx="10607040" cy="658368"/>
          </a:xfrm>
          <a:prstGeom prst="roundRect">
            <a:avLst>
              <a:gd name="adj" fmla="val 8333"/>
            </a:avLst>
          </a:prstGeom>
          <a:solidFill>
            <a:srgbClr val="163C5C"/>
          </a:solidFill>
          <a:ln w="9525" cap="flat" cmpd="sng">
            <a:solidFill>
              <a:srgbClr val="3E6E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5" name="Google Shape;965;p36"/>
          <p:cNvSpPr/>
          <p:nvPr/>
        </p:nvSpPr>
        <p:spPr>
          <a:xfrm>
            <a:off x="822960" y="2779776"/>
            <a:ext cx="347472" cy="347472"/>
          </a:xfrm>
          <a:prstGeom prst="ellipse">
            <a:avLst/>
          </a:prstGeom>
          <a:solidFill>
            <a:srgbClr val="D6A75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6" name="Google Shape;966;p36"/>
          <p:cNvSpPr/>
          <p:nvPr/>
        </p:nvSpPr>
        <p:spPr>
          <a:xfrm>
            <a:off x="822960" y="2761488"/>
            <a:ext cx="347472" cy="347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63C5C"/>
              </a:buClr>
              <a:buSzPts val="1890"/>
              <a:buFont typeface="Calibri"/>
              <a:buNone/>
            </a:pPr>
            <a:r>
              <a:rPr lang="en-US" sz="1890" b="1">
                <a:solidFill>
                  <a:srgbClr val="163C5C"/>
                </a:solidFill>
                <a:latin typeface="Calibri"/>
                <a:ea typeface="Calibri"/>
                <a:cs typeface="Calibri"/>
                <a:sym typeface="Calibri"/>
              </a:rPr>
              <a:t>✓</a:t>
            </a:r>
            <a:endParaRPr sz="151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7" name="Google Shape;967;p36"/>
          <p:cNvSpPr/>
          <p:nvPr/>
        </p:nvSpPr>
        <p:spPr>
          <a:xfrm>
            <a:off x="1371600" y="2624328"/>
            <a:ext cx="9692640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Personnel — the largest expense line — is built directly from the actual 2026 mid-year run-rate, not a guess: +3.4% over 2026 Adopted.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8" name="Google Shape;968;p36"/>
          <p:cNvSpPr/>
          <p:nvPr/>
        </p:nvSpPr>
        <p:spPr>
          <a:xfrm>
            <a:off x="640080" y="3374136"/>
            <a:ext cx="10607040" cy="658368"/>
          </a:xfrm>
          <a:prstGeom prst="roundRect">
            <a:avLst>
              <a:gd name="adj" fmla="val 8333"/>
            </a:avLst>
          </a:prstGeom>
          <a:solidFill>
            <a:srgbClr val="163C5C"/>
          </a:solidFill>
          <a:ln w="9525" cap="flat" cmpd="sng">
            <a:solidFill>
              <a:srgbClr val="3E6E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9" name="Google Shape;969;p36"/>
          <p:cNvSpPr/>
          <p:nvPr/>
        </p:nvSpPr>
        <p:spPr>
          <a:xfrm>
            <a:off x="822960" y="3529584"/>
            <a:ext cx="347472" cy="347472"/>
          </a:xfrm>
          <a:prstGeom prst="ellipse">
            <a:avLst/>
          </a:prstGeom>
          <a:solidFill>
            <a:srgbClr val="D6A75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0" name="Google Shape;970;p36"/>
          <p:cNvSpPr/>
          <p:nvPr/>
        </p:nvSpPr>
        <p:spPr>
          <a:xfrm>
            <a:off x="822960" y="3511296"/>
            <a:ext cx="347472" cy="347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63C5C"/>
              </a:buClr>
              <a:buSzPts val="1890"/>
              <a:buFont typeface="Calibri"/>
              <a:buNone/>
            </a:pPr>
            <a:r>
              <a:rPr lang="en-US" sz="1890" b="1">
                <a:solidFill>
                  <a:srgbClr val="163C5C"/>
                </a:solidFill>
                <a:latin typeface="Calibri"/>
                <a:ea typeface="Calibri"/>
                <a:cs typeface="Calibri"/>
                <a:sym typeface="Calibri"/>
              </a:rPr>
              <a:t>✓</a:t>
            </a:r>
            <a:endParaRPr sz="151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1" name="Google Shape;971;p36"/>
          <p:cNvSpPr/>
          <p:nvPr/>
        </p:nvSpPr>
        <p:spPr>
          <a:xfrm>
            <a:off x="1371600" y="3374136"/>
            <a:ext cx="9692640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Municipal support, the largest and steadiest revenue source, continues its established, predictable 2% annual increase.</a:t>
            </a: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2" name="Google Shape;972;p36"/>
          <p:cNvSpPr/>
          <p:nvPr/>
        </p:nvSpPr>
        <p:spPr>
          <a:xfrm>
            <a:off x="640080" y="4123944"/>
            <a:ext cx="10607040" cy="1155192"/>
          </a:xfrm>
          <a:prstGeom prst="roundRect">
            <a:avLst>
              <a:gd name="adj" fmla="val 8333"/>
            </a:avLst>
          </a:prstGeom>
          <a:solidFill>
            <a:srgbClr val="163C5C"/>
          </a:solidFill>
          <a:ln w="9525" cap="flat" cmpd="sng">
            <a:solidFill>
              <a:srgbClr val="3E6E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3" name="Google Shape;973;p36"/>
          <p:cNvSpPr/>
          <p:nvPr/>
        </p:nvSpPr>
        <p:spPr>
          <a:xfrm>
            <a:off x="841248" y="4539996"/>
            <a:ext cx="347472" cy="347472"/>
          </a:xfrm>
          <a:prstGeom prst="ellipse">
            <a:avLst/>
          </a:prstGeom>
          <a:solidFill>
            <a:srgbClr val="D6A75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4" name="Google Shape;974;p36"/>
          <p:cNvSpPr/>
          <p:nvPr/>
        </p:nvSpPr>
        <p:spPr>
          <a:xfrm>
            <a:off x="822960" y="4549140"/>
            <a:ext cx="347472" cy="347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63C5C"/>
              </a:buClr>
              <a:buSzPts val="1890"/>
              <a:buFont typeface="Calibri"/>
              <a:buNone/>
            </a:pPr>
            <a:r>
              <a:rPr lang="en-US" sz="1890" b="1" dirty="0">
                <a:solidFill>
                  <a:srgbClr val="163C5C"/>
                </a:solidFill>
                <a:latin typeface="Calibri"/>
                <a:ea typeface="Calibri"/>
                <a:cs typeface="Calibri"/>
                <a:sym typeface="Calibri"/>
              </a:rPr>
              <a:t>✓</a:t>
            </a:r>
            <a:endParaRPr sz="151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5" name="Google Shape;975;p36"/>
          <p:cNvSpPr/>
          <p:nvPr/>
        </p:nvSpPr>
        <p:spPr>
          <a:xfrm>
            <a:off x="1371600" y="4215384"/>
            <a:ext cx="9692640" cy="97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lang="en-US" sz="175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The Appropriated Fund Balance draw grows to $67,000, but now properly budgets $30,000 for construction — from the Board’s $321,000 reserve for door replacement and the children’s room renovation — and $15,000 for donation purchases — costs the FY2025 audit found had gone unbudgeted, causing a $52,000 overrun that year.</a:t>
            </a:r>
            <a:endParaRPr sz="17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6" name="Google Shape;976;p36"/>
          <p:cNvSpPr/>
          <p:nvPr/>
        </p:nvSpPr>
        <p:spPr>
          <a:xfrm>
            <a:off x="640080" y="5358384"/>
            <a:ext cx="10607040" cy="658368"/>
          </a:xfrm>
          <a:prstGeom prst="roundRect">
            <a:avLst>
              <a:gd name="adj" fmla="val 8333"/>
            </a:avLst>
          </a:prstGeom>
          <a:solidFill>
            <a:srgbClr val="163C5C"/>
          </a:solidFill>
          <a:ln w="9525" cap="flat" cmpd="sng">
            <a:solidFill>
              <a:srgbClr val="3E6E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7" name="Google Shape;977;p36"/>
          <p:cNvSpPr/>
          <p:nvPr/>
        </p:nvSpPr>
        <p:spPr>
          <a:xfrm>
            <a:off x="841248" y="5519928"/>
            <a:ext cx="347472" cy="347472"/>
          </a:xfrm>
          <a:prstGeom prst="ellipse">
            <a:avLst/>
          </a:prstGeom>
          <a:solidFill>
            <a:srgbClr val="D6A75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8" name="Google Shape;978;p36"/>
          <p:cNvSpPr/>
          <p:nvPr/>
        </p:nvSpPr>
        <p:spPr>
          <a:xfrm>
            <a:off x="841248" y="5510784"/>
            <a:ext cx="347472" cy="347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63C5C"/>
              </a:buClr>
              <a:buSzPts val="1890"/>
              <a:buFont typeface="Calibri"/>
              <a:buNone/>
            </a:pPr>
            <a:r>
              <a:rPr lang="en-US" sz="1890" b="1" dirty="0">
                <a:solidFill>
                  <a:srgbClr val="163C5C"/>
                </a:solidFill>
                <a:latin typeface="Calibri"/>
                <a:ea typeface="Calibri"/>
                <a:cs typeface="Calibri"/>
                <a:sym typeface="Calibri"/>
              </a:rPr>
              <a:t>✓</a:t>
            </a:r>
            <a:endParaRPr sz="151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9" name="Google Shape;979;p36"/>
          <p:cNvSpPr/>
          <p:nvPr/>
        </p:nvSpPr>
        <p:spPr>
          <a:xfrm>
            <a:off x="1371600" y="5376672"/>
            <a:ext cx="9692640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Smaller, less predictable revenue lines are held flat rather than assuming an optimistic full-year catch-up from a soft first half.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37"/>
          <p:cNvSpPr txBox="1"/>
          <p:nvPr/>
        </p:nvSpPr>
        <p:spPr>
          <a:xfrm>
            <a:off x="548640" y="32004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90" b="1" i="0">
                <a:solidFill>
                  <a:srgbClr val="5B9BD5"/>
                </a:solidFill>
                <a:latin typeface="Calibri"/>
                <a:ea typeface="Calibri"/>
                <a:cs typeface="Calibri"/>
                <a:sym typeface="Calibri"/>
              </a:rPr>
              <a:t>2027 BUDGET PROPOSAL</a:t>
            </a:r>
            <a:endParaRPr/>
          </a:p>
        </p:txBody>
      </p:sp>
      <p:sp>
        <p:nvSpPr>
          <p:cNvPr id="985" name="Google Shape;985;p37"/>
          <p:cNvSpPr txBox="1"/>
          <p:nvPr/>
        </p:nvSpPr>
        <p:spPr>
          <a:xfrm>
            <a:off x="548640" y="566928"/>
            <a:ext cx="105156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Looking Further Ahead: Unknowns Not Yet in This Budget</a:t>
            </a:r>
            <a:endParaRPr/>
          </a:p>
        </p:txBody>
      </p:sp>
      <p:sp>
        <p:nvSpPr>
          <p:cNvPr id="986" name="Google Shape;986;p37"/>
          <p:cNvSpPr txBox="1"/>
          <p:nvPr/>
        </p:nvSpPr>
        <p:spPr>
          <a:xfrm>
            <a:off x="548640" y="1170432"/>
            <a:ext cx="1106424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1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The 2027 Proposed Budget reflects what's known today. These items are real possibilities on the horizon — not yet quantified</a:t>
            </a:r>
            <a:r>
              <a:rPr lang="en-US" sz="2100" i="1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b="0" i="1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and not built into any figure in this report.</a:t>
            </a:r>
            <a:endParaRPr/>
          </a:p>
        </p:txBody>
      </p:sp>
      <p:sp>
        <p:nvSpPr>
          <p:cNvPr id="987" name="Google Shape;987;p37"/>
          <p:cNvSpPr txBox="1"/>
          <p:nvPr/>
        </p:nvSpPr>
        <p:spPr>
          <a:xfrm>
            <a:off x="548640" y="1828800"/>
            <a:ext cx="534924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90" b="1" i="0">
                <a:solidFill>
                  <a:srgbClr val="AD5A40"/>
                </a:solidFill>
                <a:latin typeface="Calibri"/>
                <a:ea typeface="Calibri"/>
                <a:cs typeface="Calibri"/>
                <a:sym typeface="Calibri"/>
              </a:rPr>
              <a:t>ANTICIPATED EXPENSES</a:t>
            </a:r>
            <a:endParaRPr/>
          </a:p>
        </p:txBody>
      </p:sp>
      <p:sp>
        <p:nvSpPr>
          <p:cNvPr id="988" name="Google Shape;988;p37"/>
          <p:cNvSpPr/>
          <p:nvPr/>
        </p:nvSpPr>
        <p:spPr>
          <a:xfrm>
            <a:off x="548640" y="2148840"/>
            <a:ext cx="5349240" cy="361188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9525" cap="flat" cmpd="sng">
            <a:solidFill>
              <a:srgbClr val="DAD5C8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9" name="Google Shape;989;p37"/>
          <p:cNvSpPr txBox="1"/>
          <p:nvPr/>
        </p:nvSpPr>
        <p:spPr>
          <a:xfrm>
            <a:off x="777240" y="2331720"/>
            <a:ext cx="489204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50" b="1" i="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MCLS Integrated Library System Upgrade</a:t>
            </a:r>
            <a:endParaRPr/>
          </a:p>
        </p:txBody>
      </p:sp>
      <p:sp>
        <p:nvSpPr>
          <p:cNvPr id="990" name="Google Shape;990;p37"/>
          <p:cNvSpPr txBox="1"/>
          <p:nvPr/>
        </p:nvSpPr>
        <p:spPr>
          <a:xfrm>
            <a:off x="777240" y="2624328"/>
            <a:ext cx="489204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50" b="0" i="0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Monroe County Library System periodically upgrades the shared catalog platform; member libraries typically share the cost.</a:t>
            </a:r>
            <a:endParaRPr/>
          </a:p>
        </p:txBody>
      </p:sp>
      <p:cxnSp>
        <p:nvCxnSpPr>
          <p:cNvPr id="991" name="Google Shape;991;p37"/>
          <p:cNvCxnSpPr/>
          <p:nvPr/>
        </p:nvCxnSpPr>
        <p:spPr>
          <a:xfrm>
            <a:off x="777240" y="3319272"/>
            <a:ext cx="4892040" cy="0"/>
          </a:xfrm>
          <a:prstGeom prst="straightConnector1">
            <a:avLst/>
          </a:prstGeom>
          <a:noFill/>
          <a:ln w="9525" cap="flat" cmpd="sng">
            <a:solidFill>
              <a:srgbClr val="DAD5C8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992" name="Google Shape;992;p37"/>
          <p:cNvSpPr txBox="1"/>
          <p:nvPr/>
        </p:nvSpPr>
        <p:spPr>
          <a:xfrm>
            <a:off x="777240" y="3429000"/>
            <a:ext cx="489204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50" b="1" i="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Potential End of the E-Rate Program</a:t>
            </a:r>
            <a:endParaRPr/>
          </a:p>
        </p:txBody>
      </p:sp>
      <p:sp>
        <p:nvSpPr>
          <p:cNvPr id="993" name="Google Shape;993;p37"/>
          <p:cNvSpPr txBox="1"/>
          <p:nvPr/>
        </p:nvSpPr>
        <p:spPr>
          <a:xfrm>
            <a:off x="777240" y="3721608"/>
            <a:ext cx="489204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50" b="0" i="0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This federal program subsidizes library internet and telecom costs; cuts would shift those costs onto the Library's budget.</a:t>
            </a:r>
            <a:endParaRPr/>
          </a:p>
        </p:txBody>
      </p:sp>
      <p:cxnSp>
        <p:nvCxnSpPr>
          <p:cNvPr id="994" name="Google Shape;994;p37"/>
          <p:cNvCxnSpPr/>
          <p:nvPr/>
        </p:nvCxnSpPr>
        <p:spPr>
          <a:xfrm>
            <a:off x="777240" y="4416552"/>
            <a:ext cx="4892040" cy="0"/>
          </a:xfrm>
          <a:prstGeom prst="straightConnector1">
            <a:avLst/>
          </a:prstGeom>
          <a:noFill/>
          <a:ln w="9525" cap="flat" cmpd="sng">
            <a:solidFill>
              <a:srgbClr val="DAD5C8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995" name="Google Shape;995;p37"/>
          <p:cNvSpPr txBox="1"/>
          <p:nvPr/>
        </p:nvSpPr>
        <p:spPr>
          <a:xfrm>
            <a:off x="777240" y="4526280"/>
            <a:ext cx="489204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50" b="1" i="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Future Capital Projects</a:t>
            </a:r>
            <a:endParaRPr/>
          </a:p>
        </p:txBody>
      </p:sp>
      <p:sp>
        <p:nvSpPr>
          <p:cNvPr id="996" name="Google Shape;996;p37"/>
          <p:cNvSpPr txBox="1"/>
          <p:nvPr/>
        </p:nvSpPr>
        <p:spPr>
          <a:xfrm>
            <a:off x="777240" y="4818888"/>
            <a:ext cx="489204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50" b="0" i="0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The 2023–2024 work addressed near-term needs — the building will need further investment (e.g. library spaces, HVAC) ahead.</a:t>
            </a:r>
            <a:endParaRPr/>
          </a:p>
        </p:txBody>
      </p:sp>
      <p:sp>
        <p:nvSpPr>
          <p:cNvPr id="997" name="Google Shape;997;p37"/>
          <p:cNvSpPr txBox="1"/>
          <p:nvPr/>
        </p:nvSpPr>
        <p:spPr>
          <a:xfrm>
            <a:off x="6263640" y="1828800"/>
            <a:ext cx="534924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90" b="1" i="0">
                <a:solidFill>
                  <a:srgbClr val="5B9BD5"/>
                </a:solidFill>
                <a:latin typeface="Calibri"/>
                <a:ea typeface="Calibri"/>
                <a:cs typeface="Calibri"/>
                <a:sym typeface="Calibri"/>
              </a:rPr>
              <a:t>ANTICIPATED REVENUE</a:t>
            </a:r>
            <a:endParaRPr/>
          </a:p>
        </p:txBody>
      </p:sp>
      <p:sp>
        <p:nvSpPr>
          <p:cNvPr id="998" name="Google Shape;998;p37"/>
          <p:cNvSpPr/>
          <p:nvPr/>
        </p:nvSpPr>
        <p:spPr>
          <a:xfrm>
            <a:off x="6263640" y="2148840"/>
            <a:ext cx="5349240" cy="361188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9525" cap="flat" cmpd="sng">
            <a:solidFill>
              <a:srgbClr val="DAD5C8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9" name="Google Shape;999;p37"/>
          <p:cNvSpPr txBox="1"/>
          <p:nvPr/>
        </p:nvSpPr>
        <p:spPr>
          <a:xfrm>
            <a:off x="6492240" y="2331720"/>
            <a:ext cx="489204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50" b="1" i="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Grants — State, Local &amp; Federal</a:t>
            </a:r>
            <a:endParaRPr/>
          </a:p>
        </p:txBody>
      </p:sp>
      <p:sp>
        <p:nvSpPr>
          <p:cNvPr id="1000" name="Google Shape;1000;p37"/>
          <p:cNvSpPr txBox="1"/>
          <p:nvPr/>
        </p:nvSpPr>
        <p:spPr>
          <a:xfrm>
            <a:off x="6492240" y="2624328"/>
            <a:ext cx="489204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50" b="0" i="0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Funding may come through NY State, MCLS, or federal library grants — amounts and timing depend on future award cycles.</a:t>
            </a:r>
            <a:endParaRPr/>
          </a:p>
        </p:txBody>
      </p:sp>
      <p:cxnSp>
        <p:nvCxnSpPr>
          <p:cNvPr id="1001" name="Google Shape;1001;p37"/>
          <p:cNvCxnSpPr/>
          <p:nvPr/>
        </p:nvCxnSpPr>
        <p:spPr>
          <a:xfrm>
            <a:off x="6492240" y="3794760"/>
            <a:ext cx="4892040" cy="0"/>
          </a:xfrm>
          <a:prstGeom prst="straightConnector1">
            <a:avLst/>
          </a:prstGeom>
          <a:noFill/>
          <a:ln w="9525" cap="flat" cmpd="sng">
            <a:solidFill>
              <a:srgbClr val="DAD5C8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002" name="Google Shape;1002;p37"/>
          <p:cNvSpPr txBox="1"/>
          <p:nvPr/>
        </p:nvSpPr>
        <p:spPr>
          <a:xfrm>
            <a:off x="6492240" y="3931920"/>
            <a:ext cx="489204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50" b="1" i="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Future Bequests</a:t>
            </a:r>
            <a:endParaRPr/>
          </a:p>
        </p:txBody>
      </p:sp>
      <p:sp>
        <p:nvSpPr>
          <p:cNvPr id="1003" name="Google Shape;1003;p37"/>
          <p:cNvSpPr txBox="1"/>
          <p:nvPr/>
        </p:nvSpPr>
        <p:spPr>
          <a:xfrm>
            <a:off x="6492240" y="4224528"/>
            <a:ext cx="489204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50" b="0" i="0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The O'Toole Bequest shows a real track record of estate gifts — future bequests are unpredictable but a genuine possibility.</a:t>
            </a:r>
            <a:endParaRPr/>
          </a:p>
        </p:txBody>
      </p:sp>
      <p:sp>
        <p:nvSpPr>
          <p:cNvPr id="1004" name="Google Shape;1004;p37"/>
          <p:cNvSpPr/>
          <p:nvPr/>
        </p:nvSpPr>
        <p:spPr>
          <a:xfrm>
            <a:off x="548640" y="5806440"/>
            <a:ext cx="11064240" cy="640080"/>
          </a:xfrm>
          <a:prstGeom prst="roundRect">
            <a:avLst>
              <a:gd name="adj" fmla="val 6000"/>
            </a:avLst>
          </a:prstGeom>
          <a:solidFill>
            <a:srgbClr val="1F4E7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5" name="Google Shape;1005;p37"/>
          <p:cNvSpPr txBox="1"/>
          <p:nvPr/>
        </p:nvSpPr>
        <p:spPr>
          <a:xfrm>
            <a:off x="822960" y="5806440"/>
            <a:ext cx="1051560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None of these are built into the 2027 Proposed Budget — they cut in both directions and are worth factoring into multi-year reserve and capital planning.</a:t>
            </a:r>
            <a:endParaRPr sz="1800" dirty="0"/>
          </a:p>
        </p:txBody>
      </p:sp>
      <p:sp>
        <p:nvSpPr>
          <p:cNvPr id="1006" name="Google Shape;1006;p37"/>
          <p:cNvSpPr txBox="1"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50" b="0" i="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SEYMOUR LIBRARY  |  ANNUAL REPORT 2023–2025</a:t>
            </a:r>
            <a:endParaRPr/>
          </a:p>
        </p:txBody>
      </p:sp>
      <p:sp>
        <p:nvSpPr>
          <p:cNvPr id="1007" name="Google Shape;1007;p37"/>
          <p:cNvSpPr txBox="1"/>
          <p:nvPr/>
        </p:nvSpPr>
        <p:spPr>
          <a:xfrm>
            <a:off x="11430000" y="6510528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50" b="0" i="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37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E79"/>
        </a:solidFill>
        <a:effectLst/>
      </p:bgPr>
    </p:bg>
    <p:spTree>
      <p:nvGrpSpPr>
        <p:cNvPr id="1" name="Shape 1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Google Shape;1078;p41"/>
          <p:cNvSpPr/>
          <p:nvPr/>
        </p:nvSpPr>
        <p:spPr>
          <a:xfrm>
            <a:off x="-1371600" y="4572000"/>
            <a:ext cx="3291840" cy="3291840"/>
          </a:xfrm>
          <a:prstGeom prst="ellipse">
            <a:avLst/>
          </a:prstGeom>
          <a:solidFill>
            <a:srgbClr val="163C5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9" name="Google Shape;1079;p41"/>
          <p:cNvSpPr/>
          <p:nvPr/>
        </p:nvSpPr>
        <p:spPr>
          <a:xfrm>
            <a:off x="640080" y="548640"/>
            <a:ext cx="73152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6A756"/>
              </a:buClr>
              <a:buSzPts val="2250"/>
              <a:buFont typeface="Calibri"/>
              <a:buNone/>
            </a:pPr>
            <a:r>
              <a:rPr lang="en-US" sz="2250" b="1">
                <a:solidFill>
                  <a:srgbClr val="D6A756"/>
                </a:solidFill>
                <a:latin typeface="Calibri"/>
                <a:ea typeface="Calibri"/>
                <a:cs typeface="Calibri"/>
                <a:sym typeface="Calibri"/>
              </a:rPr>
              <a:t>PREPARED FOR THE BOARD</a:t>
            </a:r>
            <a:endParaRPr sz="197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0" name="Google Shape;1080;p41"/>
          <p:cNvSpPr/>
          <p:nvPr/>
        </p:nvSpPr>
        <p:spPr>
          <a:xfrm>
            <a:off x="640080" y="932688"/>
            <a:ext cx="1051560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Calibri"/>
              <a:buNone/>
            </a:pPr>
            <a:r>
              <a:rPr lang="en-US" sz="4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Five Findings for Board Review</a:t>
            </a:r>
            <a:endParaRPr sz="379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1" name="Google Shape;1081;p41"/>
          <p:cNvSpPr/>
          <p:nvPr/>
        </p:nvSpPr>
        <p:spPr>
          <a:xfrm>
            <a:off x="640080" y="1965960"/>
            <a:ext cx="10607040" cy="841248"/>
          </a:xfrm>
          <a:prstGeom prst="roundRect">
            <a:avLst>
              <a:gd name="adj" fmla="val 6522"/>
            </a:avLst>
          </a:prstGeom>
          <a:solidFill>
            <a:srgbClr val="163C5C"/>
          </a:solidFill>
          <a:ln w="9525" cap="flat" cmpd="sng">
            <a:solidFill>
              <a:srgbClr val="3E6E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2" name="Google Shape;1082;p41"/>
          <p:cNvSpPr/>
          <p:nvPr/>
        </p:nvSpPr>
        <p:spPr>
          <a:xfrm>
            <a:off x="868680" y="2130552"/>
            <a:ext cx="512064" cy="512064"/>
          </a:xfrm>
          <a:prstGeom prst="ellipse">
            <a:avLst/>
          </a:prstGeom>
          <a:solidFill>
            <a:srgbClr val="D6A75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3" name="Google Shape;1083;p41"/>
          <p:cNvSpPr/>
          <p:nvPr/>
        </p:nvSpPr>
        <p:spPr>
          <a:xfrm>
            <a:off x="868680" y="2112264"/>
            <a:ext cx="512064" cy="512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63C5C"/>
              </a:buClr>
              <a:buSzPts val="2310"/>
              <a:buFont typeface="Calibri"/>
              <a:buNone/>
            </a:pPr>
            <a:r>
              <a:rPr lang="en-US" sz="2310" b="1">
                <a:solidFill>
                  <a:srgbClr val="163C5C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0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4" name="Google Shape;1084;p41"/>
          <p:cNvSpPr/>
          <p:nvPr/>
        </p:nvSpPr>
        <p:spPr>
          <a:xfrm>
            <a:off x="1600200" y="1965960"/>
            <a:ext cx="9418320" cy="841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50"/>
              <a:buFont typeface="Calibri"/>
              <a:buNone/>
            </a:pPr>
            <a:r>
              <a:rPr lang="en-US" sz="23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Building usage has become the most significant growth indicator.</a:t>
            </a:r>
            <a:endParaRPr sz="207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5" name="Google Shape;1085;p41"/>
          <p:cNvSpPr/>
          <p:nvPr/>
        </p:nvSpPr>
        <p:spPr>
          <a:xfrm>
            <a:off x="640080" y="2862072"/>
            <a:ext cx="10607040" cy="841248"/>
          </a:xfrm>
          <a:prstGeom prst="roundRect">
            <a:avLst>
              <a:gd name="adj" fmla="val 6522"/>
            </a:avLst>
          </a:prstGeom>
          <a:solidFill>
            <a:srgbClr val="163C5C"/>
          </a:solidFill>
          <a:ln w="9525" cap="flat" cmpd="sng">
            <a:solidFill>
              <a:srgbClr val="3E6E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6" name="Google Shape;1086;p41"/>
          <p:cNvSpPr/>
          <p:nvPr/>
        </p:nvSpPr>
        <p:spPr>
          <a:xfrm>
            <a:off x="868680" y="3026664"/>
            <a:ext cx="512064" cy="512064"/>
          </a:xfrm>
          <a:prstGeom prst="ellipse">
            <a:avLst/>
          </a:prstGeom>
          <a:solidFill>
            <a:srgbClr val="D6A75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7" name="Google Shape;1087;p41"/>
          <p:cNvSpPr/>
          <p:nvPr/>
        </p:nvSpPr>
        <p:spPr>
          <a:xfrm>
            <a:off x="868680" y="3008376"/>
            <a:ext cx="512064" cy="512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63C5C"/>
              </a:buClr>
              <a:buSzPts val="2310"/>
              <a:buFont typeface="Calibri"/>
              <a:buNone/>
            </a:pPr>
            <a:r>
              <a:rPr lang="en-US" sz="2310" b="1">
                <a:solidFill>
                  <a:srgbClr val="163C5C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0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8" name="Google Shape;1088;p41"/>
          <p:cNvSpPr/>
          <p:nvPr/>
        </p:nvSpPr>
        <p:spPr>
          <a:xfrm>
            <a:off x="1600200" y="2862072"/>
            <a:ext cx="9418320" cy="841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50"/>
              <a:buFont typeface="Calibri"/>
              <a:buNone/>
            </a:pPr>
            <a:r>
              <a:rPr lang="en-US" sz="23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Circulation continues to grow despite changes in customer behavior.</a:t>
            </a:r>
            <a:endParaRPr sz="207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9" name="Google Shape;1089;p41"/>
          <p:cNvSpPr/>
          <p:nvPr/>
        </p:nvSpPr>
        <p:spPr>
          <a:xfrm>
            <a:off x="640080" y="3758184"/>
            <a:ext cx="10607040" cy="841248"/>
          </a:xfrm>
          <a:prstGeom prst="roundRect">
            <a:avLst>
              <a:gd name="adj" fmla="val 6522"/>
            </a:avLst>
          </a:prstGeom>
          <a:solidFill>
            <a:srgbClr val="163C5C"/>
          </a:solidFill>
          <a:ln w="9525" cap="flat" cmpd="sng">
            <a:solidFill>
              <a:srgbClr val="3E6E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0" name="Google Shape;1090;p41"/>
          <p:cNvSpPr/>
          <p:nvPr/>
        </p:nvSpPr>
        <p:spPr>
          <a:xfrm>
            <a:off x="868680" y="3922776"/>
            <a:ext cx="512064" cy="512064"/>
          </a:xfrm>
          <a:prstGeom prst="ellipse">
            <a:avLst/>
          </a:prstGeom>
          <a:solidFill>
            <a:srgbClr val="D6A75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1" name="Google Shape;1091;p41"/>
          <p:cNvSpPr/>
          <p:nvPr/>
        </p:nvSpPr>
        <p:spPr>
          <a:xfrm>
            <a:off x="868680" y="3904488"/>
            <a:ext cx="512064" cy="512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63C5C"/>
              </a:buClr>
              <a:buSzPts val="2310"/>
              <a:buFont typeface="Calibri"/>
              <a:buNone/>
            </a:pPr>
            <a:r>
              <a:rPr lang="en-US" sz="2310" b="1">
                <a:solidFill>
                  <a:srgbClr val="163C5C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0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2" name="Google Shape;1092;p41"/>
          <p:cNvSpPr/>
          <p:nvPr/>
        </p:nvSpPr>
        <p:spPr>
          <a:xfrm>
            <a:off x="1600200" y="3758184"/>
            <a:ext cx="9418320" cy="841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50"/>
              <a:buFont typeface="Calibri"/>
              <a:buNone/>
            </a:pPr>
            <a:r>
              <a:rPr lang="en-US" sz="23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Personnel investments directly support community outcomes.</a:t>
            </a:r>
            <a:endParaRPr sz="207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3" name="Google Shape;1093;p41"/>
          <p:cNvSpPr/>
          <p:nvPr/>
        </p:nvSpPr>
        <p:spPr>
          <a:xfrm>
            <a:off x="640080" y="4654296"/>
            <a:ext cx="10607040" cy="841248"/>
          </a:xfrm>
          <a:prstGeom prst="roundRect">
            <a:avLst>
              <a:gd name="adj" fmla="val 6522"/>
            </a:avLst>
          </a:prstGeom>
          <a:solidFill>
            <a:srgbClr val="163C5C"/>
          </a:solidFill>
          <a:ln w="9525" cap="flat" cmpd="sng">
            <a:solidFill>
              <a:srgbClr val="3E6E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4" name="Google Shape;1094;p41"/>
          <p:cNvSpPr/>
          <p:nvPr/>
        </p:nvSpPr>
        <p:spPr>
          <a:xfrm>
            <a:off x="868680" y="4818888"/>
            <a:ext cx="512064" cy="512064"/>
          </a:xfrm>
          <a:prstGeom prst="ellipse">
            <a:avLst/>
          </a:prstGeom>
          <a:solidFill>
            <a:srgbClr val="D6A75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5" name="Google Shape;1095;p41"/>
          <p:cNvSpPr/>
          <p:nvPr/>
        </p:nvSpPr>
        <p:spPr>
          <a:xfrm>
            <a:off x="868680" y="4800600"/>
            <a:ext cx="512064" cy="512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63C5C"/>
              </a:buClr>
              <a:buSzPts val="2310"/>
              <a:buFont typeface="Calibri"/>
              <a:buNone/>
            </a:pPr>
            <a:r>
              <a:rPr lang="en-US" sz="2310" b="1">
                <a:solidFill>
                  <a:srgbClr val="163C5C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20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6" name="Google Shape;1096;p41"/>
          <p:cNvSpPr/>
          <p:nvPr/>
        </p:nvSpPr>
        <p:spPr>
          <a:xfrm>
            <a:off x="1600200" y="4654296"/>
            <a:ext cx="9418320" cy="841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50"/>
              <a:buFont typeface="Calibri"/>
              <a:buNone/>
            </a:pPr>
            <a:r>
              <a:rPr lang="en-US" sz="23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2024 deficits were driven by strategic infrastructure projects.</a:t>
            </a:r>
            <a:endParaRPr sz="207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7" name="Google Shape;1097;p41"/>
          <p:cNvSpPr/>
          <p:nvPr/>
        </p:nvSpPr>
        <p:spPr>
          <a:xfrm>
            <a:off x="640080" y="5550408"/>
            <a:ext cx="10607040" cy="841248"/>
          </a:xfrm>
          <a:prstGeom prst="roundRect">
            <a:avLst>
              <a:gd name="adj" fmla="val 6522"/>
            </a:avLst>
          </a:prstGeom>
          <a:solidFill>
            <a:srgbClr val="163C5C"/>
          </a:solidFill>
          <a:ln w="9525" cap="flat" cmpd="sng">
            <a:solidFill>
              <a:srgbClr val="3E6E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8" name="Google Shape;1098;p41"/>
          <p:cNvSpPr/>
          <p:nvPr/>
        </p:nvSpPr>
        <p:spPr>
          <a:xfrm>
            <a:off x="868680" y="5715000"/>
            <a:ext cx="512064" cy="512064"/>
          </a:xfrm>
          <a:prstGeom prst="ellipse">
            <a:avLst/>
          </a:prstGeom>
          <a:solidFill>
            <a:srgbClr val="D6A75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9" name="Google Shape;1099;p41"/>
          <p:cNvSpPr/>
          <p:nvPr/>
        </p:nvSpPr>
        <p:spPr>
          <a:xfrm>
            <a:off x="868680" y="5696712"/>
            <a:ext cx="512064" cy="512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63C5C"/>
              </a:buClr>
              <a:buSzPts val="2310"/>
              <a:buFont typeface="Calibri"/>
              <a:buNone/>
            </a:pPr>
            <a:r>
              <a:rPr lang="en-US" sz="2310" b="1">
                <a:solidFill>
                  <a:srgbClr val="163C5C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20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0" name="Google Shape;1100;p41"/>
          <p:cNvSpPr/>
          <p:nvPr/>
        </p:nvSpPr>
        <p:spPr>
          <a:xfrm>
            <a:off x="1600200" y="5550408"/>
            <a:ext cx="9418320" cy="841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50"/>
              <a:buFont typeface="Calibri"/>
              <a:buNone/>
            </a:pPr>
            <a:r>
              <a:rPr lang="en-US" sz="23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2025 surplus was driven by the O'Toole Estate Bequest.</a:t>
            </a:r>
            <a:endParaRPr sz="207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Shape 1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" name="Google Shape;1106;p42"/>
          <p:cNvSpPr/>
          <p:nvPr/>
        </p:nvSpPr>
        <p:spPr>
          <a:xfrm>
            <a:off x="548640" y="32004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ts val="1890"/>
              <a:buFont typeface="Calibri"/>
              <a:buNone/>
            </a:pPr>
            <a:r>
              <a:rPr lang="en-US" sz="1890" b="1">
                <a:solidFill>
                  <a:srgbClr val="5B9BD5"/>
                </a:solidFill>
                <a:latin typeface="Calibri"/>
                <a:ea typeface="Calibri"/>
                <a:cs typeface="Calibri"/>
                <a:sym typeface="Calibri"/>
              </a:rPr>
              <a:t>FOR BOARD CONSIDERATION</a:t>
            </a:r>
            <a:endParaRPr sz="16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7" name="Google Shape;1107;p42"/>
          <p:cNvSpPr/>
          <p:nvPr/>
        </p:nvSpPr>
        <p:spPr>
          <a:xfrm>
            <a:off x="548640" y="566928"/>
            <a:ext cx="105156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4300"/>
              <a:buFont typeface="Calibri"/>
              <a:buNone/>
            </a:pPr>
            <a:r>
              <a:rPr lang="en-US" sz="43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Suggested Next Steps</a:t>
            </a:r>
            <a:endParaRPr sz="3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8" name="Google Shape;1108;p42"/>
          <p:cNvSpPr/>
          <p:nvPr/>
        </p:nvSpPr>
        <p:spPr>
          <a:xfrm>
            <a:off x="548640" y="1554480"/>
            <a:ext cx="11064240" cy="786384"/>
          </a:xfrm>
          <a:prstGeom prst="roundRect">
            <a:avLst>
              <a:gd name="adj" fmla="val 6977"/>
            </a:avLst>
          </a:prstGeom>
          <a:solidFill>
            <a:srgbClr val="FFFFFF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9" name="Google Shape;1109;p42"/>
          <p:cNvSpPr/>
          <p:nvPr/>
        </p:nvSpPr>
        <p:spPr>
          <a:xfrm>
            <a:off x="777240" y="1709928"/>
            <a:ext cx="475488" cy="475488"/>
          </a:xfrm>
          <a:prstGeom prst="ellipse">
            <a:avLst/>
          </a:prstGeom>
          <a:solidFill>
            <a:srgbClr val="1F4E7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0" name="Google Shape;1110;p42"/>
          <p:cNvSpPr/>
          <p:nvPr/>
        </p:nvSpPr>
        <p:spPr>
          <a:xfrm>
            <a:off x="777240" y="1691640"/>
            <a:ext cx="475488" cy="475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Calibri"/>
              <a:buNone/>
            </a:pPr>
            <a:r>
              <a:rPr lang="en-US" sz="2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9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1" name="Google Shape;1111;p42"/>
          <p:cNvSpPr/>
          <p:nvPr/>
        </p:nvSpPr>
        <p:spPr>
          <a:xfrm>
            <a:off x="1508760" y="1554480"/>
            <a:ext cx="9784080" cy="786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840"/>
              <a:buFont typeface="Calibri"/>
              <a:buNone/>
            </a:pPr>
            <a:r>
              <a:rPr lang="en-US" sz="184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Continue investment in public-facing spaces.</a:t>
            </a:r>
            <a:endParaRPr sz="21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2" name="Google Shape;1112;p42"/>
          <p:cNvSpPr/>
          <p:nvPr/>
        </p:nvSpPr>
        <p:spPr>
          <a:xfrm>
            <a:off x="548640" y="2450592"/>
            <a:ext cx="11064240" cy="786384"/>
          </a:xfrm>
          <a:prstGeom prst="roundRect">
            <a:avLst>
              <a:gd name="adj" fmla="val 6977"/>
            </a:avLst>
          </a:prstGeom>
          <a:solidFill>
            <a:srgbClr val="FFFFFF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3" name="Google Shape;1113;p42"/>
          <p:cNvSpPr/>
          <p:nvPr/>
        </p:nvSpPr>
        <p:spPr>
          <a:xfrm>
            <a:off x="777240" y="2606040"/>
            <a:ext cx="475488" cy="475488"/>
          </a:xfrm>
          <a:prstGeom prst="ellipse">
            <a:avLst/>
          </a:prstGeom>
          <a:solidFill>
            <a:srgbClr val="5B9BD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4" name="Google Shape;1114;p42"/>
          <p:cNvSpPr/>
          <p:nvPr/>
        </p:nvSpPr>
        <p:spPr>
          <a:xfrm>
            <a:off x="777240" y="2587752"/>
            <a:ext cx="475488" cy="475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Calibri"/>
              <a:buNone/>
            </a:pPr>
            <a:r>
              <a:rPr lang="en-US" sz="2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9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5" name="Google Shape;1115;p42"/>
          <p:cNvSpPr/>
          <p:nvPr/>
        </p:nvSpPr>
        <p:spPr>
          <a:xfrm>
            <a:off x="1508760" y="2450592"/>
            <a:ext cx="9784080" cy="786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840"/>
              <a:buFont typeface="Calibri"/>
              <a:buNone/>
            </a:pPr>
            <a:r>
              <a:rPr lang="en-US" sz="184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Monitor operating margins excluding one-time gifts.</a:t>
            </a:r>
            <a:endParaRPr sz="21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6" name="Google Shape;1116;p42"/>
          <p:cNvSpPr/>
          <p:nvPr/>
        </p:nvSpPr>
        <p:spPr>
          <a:xfrm>
            <a:off x="548640" y="3346704"/>
            <a:ext cx="11064240" cy="786384"/>
          </a:xfrm>
          <a:prstGeom prst="roundRect">
            <a:avLst>
              <a:gd name="adj" fmla="val 6977"/>
            </a:avLst>
          </a:prstGeom>
          <a:solidFill>
            <a:srgbClr val="FFFFFF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7" name="Google Shape;1117;p42"/>
          <p:cNvSpPr/>
          <p:nvPr/>
        </p:nvSpPr>
        <p:spPr>
          <a:xfrm>
            <a:off x="777240" y="3502152"/>
            <a:ext cx="475488" cy="475488"/>
          </a:xfrm>
          <a:prstGeom prst="ellipse">
            <a:avLst/>
          </a:prstGeom>
          <a:solidFill>
            <a:srgbClr val="D6A75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8" name="Google Shape;1118;p42"/>
          <p:cNvSpPr/>
          <p:nvPr/>
        </p:nvSpPr>
        <p:spPr>
          <a:xfrm>
            <a:off x="777240" y="3483864"/>
            <a:ext cx="475488" cy="475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Calibri"/>
              <a:buNone/>
            </a:pPr>
            <a:r>
              <a:rPr lang="en-US" sz="2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19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9" name="Google Shape;1119;p42"/>
          <p:cNvSpPr/>
          <p:nvPr/>
        </p:nvSpPr>
        <p:spPr>
          <a:xfrm>
            <a:off x="1508760" y="3346704"/>
            <a:ext cx="9784080" cy="786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840"/>
              <a:buFont typeface="Calibri"/>
              <a:buNone/>
            </a:pPr>
            <a:r>
              <a:rPr lang="en-US" sz="184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Build reserves using extraordinary gift revenue.</a:t>
            </a:r>
            <a:endParaRPr sz="21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0" name="Google Shape;1120;p42"/>
          <p:cNvSpPr/>
          <p:nvPr/>
        </p:nvSpPr>
        <p:spPr>
          <a:xfrm>
            <a:off x="548640" y="4242816"/>
            <a:ext cx="11064240" cy="786384"/>
          </a:xfrm>
          <a:prstGeom prst="roundRect">
            <a:avLst>
              <a:gd name="adj" fmla="val 6977"/>
            </a:avLst>
          </a:prstGeom>
          <a:solidFill>
            <a:srgbClr val="FFFFFF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1" name="Google Shape;1121;p42"/>
          <p:cNvSpPr/>
          <p:nvPr/>
        </p:nvSpPr>
        <p:spPr>
          <a:xfrm>
            <a:off x="777240" y="4398264"/>
            <a:ext cx="475488" cy="475488"/>
          </a:xfrm>
          <a:prstGeom prst="ellipse">
            <a:avLst/>
          </a:prstGeom>
          <a:solidFill>
            <a:srgbClr val="1F4E7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2" name="Google Shape;1122;p42"/>
          <p:cNvSpPr/>
          <p:nvPr/>
        </p:nvSpPr>
        <p:spPr>
          <a:xfrm>
            <a:off x="777240" y="4379976"/>
            <a:ext cx="475488" cy="475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Calibri"/>
              <a:buNone/>
            </a:pPr>
            <a:r>
              <a:rPr lang="en-US" sz="2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19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3" name="Google Shape;1123;p42"/>
          <p:cNvSpPr/>
          <p:nvPr/>
        </p:nvSpPr>
        <p:spPr>
          <a:xfrm>
            <a:off x="1508760" y="4242816"/>
            <a:ext cx="9784080" cy="786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840"/>
              <a:buFont typeface="Calibri"/>
              <a:buNone/>
            </a:pPr>
            <a:r>
              <a:rPr lang="en-US" sz="1840" b="1" dirty="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Continue growth in combined programming and expand standalone adult programming.</a:t>
            </a:r>
            <a:endParaRPr sz="213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4" name="Google Shape;1124;p42"/>
          <p:cNvSpPr/>
          <p:nvPr/>
        </p:nvSpPr>
        <p:spPr>
          <a:xfrm>
            <a:off x="548640" y="5138928"/>
            <a:ext cx="11064240" cy="786384"/>
          </a:xfrm>
          <a:prstGeom prst="roundRect">
            <a:avLst>
              <a:gd name="adj" fmla="val 6977"/>
            </a:avLst>
          </a:prstGeom>
          <a:solidFill>
            <a:srgbClr val="FFFFFF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5" name="Google Shape;1125;p42"/>
          <p:cNvSpPr/>
          <p:nvPr/>
        </p:nvSpPr>
        <p:spPr>
          <a:xfrm>
            <a:off x="777240" y="5294376"/>
            <a:ext cx="475488" cy="475488"/>
          </a:xfrm>
          <a:prstGeom prst="ellipse">
            <a:avLst/>
          </a:prstGeom>
          <a:solidFill>
            <a:srgbClr val="5B9BD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6" name="Google Shape;1126;p42"/>
          <p:cNvSpPr/>
          <p:nvPr/>
        </p:nvSpPr>
        <p:spPr>
          <a:xfrm>
            <a:off x="777240" y="5276088"/>
            <a:ext cx="475488" cy="475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Calibri"/>
              <a:buNone/>
            </a:pPr>
            <a:r>
              <a:rPr lang="en-US" sz="2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19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7" name="Google Shape;1127;p42"/>
          <p:cNvSpPr/>
          <p:nvPr/>
        </p:nvSpPr>
        <p:spPr>
          <a:xfrm>
            <a:off x="1508760" y="5138928"/>
            <a:ext cx="9784080" cy="786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840"/>
              <a:buFont typeface="Calibri"/>
              <a:buNone/>
            </a:pPr>
            <a:r>
              <a:rPr lang="en-US" sz="184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Continue tracking room-use metrics as a secondary indicator alongside circulation and programming.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8" name="Google Shape;1128;p42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E695C"/>
              </a:buClr>
              <a:buSzPts val="1750"/>
              <a:buFont typeface="Calibri"/>
              <a:buNone/>
            </a:pPr>
            <a:r>
              <a:rPr lang="en-US" sz="175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SEYMOUR LIBRARY  |  ANNUAL REPORT 2023–2025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9" name="Google Shape;1129;p42"/>
          <p:cNvSpPr/>
          <p:nvPr/>
        </p:nvSpPr>
        <p:spPr>
          <a:xfrm>
            <a:off x="11430000" y="6510528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6E695C"/>
              </a:buClr>
              <a:buSzPts val="1750"/>
              <a:buFont typeface="Calibri"/>
              <a:buNone/>
            </a:pPr>
            <a:r>
              <a:rPr lang="en-US" sz="175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39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"/>
          <p:cNvSpPr/>
          <p:nvPr/>
        </p:nvSpPr>
        <p:spPr>
          <a:xfrm>
            <a:off x="548640" y="32004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ts val="1890"/>
              <a:buFont typeface="Calibri"/>
              <a:buNone/>
            </a:pPr>
            <a:r>
              <a:rPr lang="en-US" sz="1890" b="1">
                <a:solidFill>
                  <a:srgbClr val="5B9BD5"/>
                </a:solidFill>
                <a:latin typeface="Calibri"/>
                <a:ea typeface="Calibri"/>
                <a:cs typeface="Calibri"/>
                <a:sym typeface="Calibri"/>
              </a:rPr>
              <a:t>COMMUNITY SPACE DEMAND</a:t>
            </a:r>
            <a:endParaRPr sz="16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5"/>
          <p:cNvSpPr/>
          <p:nvPr/>
        </p:nvSpPr>
        <p:spPr>
          <a:xfrm>
            <a:off x="548640" y="566928"/>
            <a:ext cx="105156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4300"/>
              <a:buFont typeface="Calibri"/>
              <a:buNone/>
            </a:pPr>
            <a:r>
              <a:rPr lang="en-US" sz="43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Meeting &amp; Study Room Usage</a:t>
            </a:r>
            <a:endParaRPr sz="3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26" name="Google Shape;126;p5"/>
          <p:cNvGraphicFramePr/>
          <p:nvPr/>
        </p:nvGraphicFramePr>
        <p:xfrm>
          <a:off x="548640" y="1417320"/>
          <a:ext cx="6583680" cy="4206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7" name="Google Shape;127;p5"/>
          <p:cNvSpPr/>
          <p:nvPr/>
        </p:nvSpPr>
        <p:spPr>
          <a:xfrm>
            <a:off x="7360920" y="1417320"/>
            <a:ext cx="2103120" cy="2011680"/>
          </a:xfrm>
          <a:prstGeom prst="roundRect">
            <a:avLst>
              <a:gd name="adj" fmla="val 3182"/>
            </a:avLst>
          </a:prstGeom>
          <a:solidFill>
            <a:srgbClr val="FFFFFF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C9C2AE">
                <a:alpha val="34902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5"/>
          <p:cNvSpPr/>
          <p:nvPr/>
        </p:nvSpPr>
        <p:spPr>
          <a:xfrm>
            <a:off x="7616952" y="1636776"/>
            <a:ext cx="457200" cy="54864"/>
          </a:xfrm>
          <a:prstGeom prst="rect">
            <a:avLst/>
          </a:prstGeom>
          <a:solidFill>
            <a:srgbClr val="D6A75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5"/>
          <p:cNvSpPr/>
          <p:nvPr/>
        </p:nvSpPr>
        <p:spPr>
          <a:xfrm>
            <a:off x="7589520" y="1783080"/>
            <a:ext cx="1645920" cy="844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4000"/>
              <a:buFont typeface="Calibri"/>
              <a:buNone/>
            </a:pPr>
            <a:r>
              <a:rPr lang="en-US" sz="400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+158%</a:t>
            </a:r>
            <a:endParaRPr sz="847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5"/>
          <p:cNvSpPr/>
          <p:nvPr/>
        </p:nvSpPr>
        <p:spPr>
          <a:xfrm>
            <a:off x="7589520" y="2745029"/>
            <a:ext cx="164592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610"/>
              <a:buFont typeface="Calibri"/>
              <a:buNone/>
            </a:pPr>
            <a:r>
              <a:rPr lang="en-US" sz="161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Meeting Rooms</a:t>
            </a:r>
            <a:endParaRPr sz="15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5"/>
          <p:cNvSpPr/>
          <p:nvPr/>
        </p:nvSpPr>
        <p:spPr>
          <a:xfrm>
            <a:off x="7589520" y="3037637"/>
            <a:ext cx="164592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890"/>
              <a:buFont typeface="Calibri"/>
              <a:buNone/>
            </a:pPr>
            <a:r>
              <a:rPr lang="en-US" sz="1890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289 → 746</a:t>
            </a:r>
            <a:endParaRPr sz="15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5"/>
          <p:cNvSpPr/>
          <p:nvPr/>
        </p:nvSpPr>
        <p:spPr>
          <a:xfrm>
            <a:off x="9555480" y="1417320"/>
            <a:ext cx="2103120" cy="2011680"/>
          </a:xfrm>
          <a:prstGeom prst="roundRect">
            <a:avLst>
              <a:gd name="adj" fmla="val 3182"/>
            </a:avLst>
          </a:prstGeom>
          <a:solidFill>
            <a:srgbClr val="FFFFFF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C9C2AE">
                <a:alpha val="34902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5"/>
          <p:cNvSpPr/>
          <p:nvPr/>
        </p:nvSpPr>
        <p:spPr>
          <a:xfrm>
            <a:off x="9811512" y="1636776"/>
            <a:ext cx="457200" cy="54864"/>
          </a:xfrm>
          <a:prstGeom prst="rect">
            <a:avLst/>
          </a:prstGeom>
          <a:solidFill>
            <a:srgbClr val="1F4E7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5"/>
          <p:cNvSpPr/>
          <p:nvPr/>
        </p:nvSpPr>
        <p:spPr>
          <a:xfrm>
            <a:off x="9784080" y="1783080"/>
            <a:ext cx="1645920" cy="844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4000"/>
              <a:buFont typeface="Calibri"/>
              <a:buNone/>
            </a:pPr>
            <a:r>
              <a:rPr lang="en-US" sz="400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+68%</a:t>
            </a:r>
            <a:endParaRPr sz="847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5"/>
          <p:cNvSpPr/>
          <p:nvPr/>
        </p:nvSpPr>
        <p:spPr>
          <a:xfrm>
            <a:off x="9784080" y="2745029"/>
            <a:ext cx="164592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610"/>
              <a:buFont typeface="Calibri"/>
              <a:buNone/>
            </a:pPr>
            <a:r>
              <a:rPr lang="en-US" sz="161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Study Rooms</a:t>
            </a:r>
            <a:endParaRPr sz="15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5"/>
          <p:cNvSpPr/>
          <p:nvPr/>
        </p:nvSpPr>
        <p:spPr>
          <a:xfrm>
            <a:off x="9784080" y="3037637"/>
            <a:ext cx="164592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890"/>
              <a:buFont typeface="Calibri"/>
              <a:buNone/>
            </a:pPr>
            <a:r>
              <a:rPr lang="en-US" sz="1890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609 → 1,025</a:t>
            </a:r>
            <a:endParaRPr sz="15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5"/>
          <p:cNvSpPr/>
          <p:nvPr/>
        </p:nvSpPr>
        <p:spPr>
          <a:xfrm>
            <a:off x="7360920" y="3611880"/>
            <a:ext cx="4297680" cy="2011680"/>
          </a:xfrm>
          <a:prstGeom prst="roundRect">
            <a:avLst>
              <a:gd name="adj" fmla="val 3182"/>
            </a:avLst>
          </a:prstGeom>
          <a:solidFill>
            <a:srgbClr val="1F4E7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5"/>
          <p:cNvSpPr/>
          <p:nvPr/>
        </p:nvSpPr>
        <p:spPr>
          <a:xfrm>
            <a:off x="7589520" y="3794760"/>
            <a:ext cx="3840480" cy="164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Calibri"/>
              <a:buNone/>
            </a:pPr>
            <a:r>
              <a:rPr lang="en-US" sz="2600" i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Meeting and study room use has grown steadily alongside the Library's core services.</a:t>
            </a:r>
            <a:endParaRPr sz="229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5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E695C"/>
              </a:buClr>
              <a:buSzPts val="1750"/>
              <a:buFont typeface="Calibri"/>
              <a:buNone/>
            </a:pPr>
            <a:r>
              <a:rPr lang="en-US" sz="175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SEYMOUR LIBRARY  |  ANNUAL REPORT 2023–2025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5"/>
          <p:cNvSpPr/>
          <p:nvPr/>
        </p:nvSpPr>
        <p:spPr>
          <a:xfrm>
            <a:off x="11430000" y="6510528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6E695C"/>
              </a:buClr>
              <a:buSzPts val="1750"/>
              <a:buFont typeface="Calibri"/>
              <a:buNone/>
            </a:pPr>
            <a:r>
              <a:rPr lang="en-US" sz="175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E79"/>
        </a:solidFill>
        <a:effectLst/>
      </p:bgPr>
    </p:bg>
    <p:spTree>
      <p:nvGrpSpPr>
        <p:cNvPr id="1" name="Shape 1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5" name="Google Shape;1135;p43"/>
          <p:cNvSpPr/>
          <p:nvPr/>
        </p:nvSpPr>
        <p:spPr>
          <a:xfrm>
            <a:off x="9692640" y="-1554480"/>
            <a:ext cx="4206240" cy="4206240"/>
          </a:xfrm>
          <a:prstGeom prst="ellipse">
            <a:avLst/>
          </a:prstGeom>
          <a:solidFill>
            <a:srgbClr val="163C5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6" name="Google Shape;1136;p43"/>
          <p:cNvSpPr/>
          <p:nvPr/>
        </p:nvSpPr>
        <p:spPr>
          <a:xfrm>
            <a:off x="-1463040" y="4572000"/>
            <a:ext cx="3291840" cy="3291840"/>
          </a:xfrm>
          <a:prstGeom prst="ellipse">
            <a:avLst/>
          </a:prstGeom>
          <a:solidFill>
            <a:srgbClr val="5B9BD5">
              <a:alpha val="45098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7" name="Google Shape;1137;p43"/>
          <p:cNvSpPr/>
          <p:nvPr/>
        </p:nvSpPr>
        <p:spPr>
          <a:xfrm>
            <a:off x="731520" y="2788920"/>
            <a:ext cx="10058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6A756"/>
              </a:buClr>
              <a:buSzPts val="2250"/>
              <a:buFont typeface="Calibri"/>
              <a:buNone/>
            </a:pPr>
            <a:r>
              <a:rPr lang="en-US" sz="2250" b="1">
                <a:solidFill>
                  <a:srgbClr val="D6A756"/>
                </a:solidFill>
                <a:latin typeface="Calibri"/>
                <a:ea typeface="Calibri"/>
                <a:cs typeface="Calibri"/>
                <a:sym typeface="Calibri"/>
              </a:rPr>
              <a:t>APPENDIX</a:t>
            </a:r>
            <a:endParaRPr sz="197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8" name="Google Shape;1138;p43"/>
          <p:cNvSpPr/>
          <p:nvPr/>
        </p:nvSpPr>
        <p:spPr>
          <a:xfrm>
            <a:off x="731520" y="3200400"/>
            <a:ext cx="10607040" cy="1005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90"/>
              <a:buFont typeface="Calibri"/>
              <a:buNone/>
            </a:pPr>
            <a:r>
              <a:rPr lang="en-US" sz="459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Supporting Data Tables</a:t>
            </a:r>
            <a:endParaRPr sz="416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9" name="Google Shape;1139;p43"/>
          <p:cNvSpPr/>
          <p:nvPr/>
        </p:nvSpPr>
        <p:spPr>
          <a:xfrm>
            <a:off x="731520" y="4160520"/>
            <a:ext cx="96012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CFE0F0"/>
              </a:buClr>
              <a:buSzPts val="2250"/>
              <a:buFont typeface="Calibri"/>
              <a:buNone/>
            </a:pPr>
            <a:r>
              <a:rPr lang="en-US" sz="2250" i="1">
                <a:solidFill>
                  <a:srgbClr val="CFE0F0"/>
                </a:solidFill>
                <a:latin typeface="Calibri"/>
                <a:ea typeface="Calibri"/>
                <a:cs typeface="Calibri"/>
                <a:sym typeface="Calibri"/>
              </a:rPr>
              <a:t>Full revenue, expense, and performance-metric detail for trustee reference.</a:t>
            </a:r>
            <a:endParaRPr sz="197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Shape 1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Google Shape;1145;p44"/>
          <p:cNvSpPr/>
          <p:nvPr/>
        </p:nvSpPr>
        <p:spPr>
          <a:xfrm>
            <a:off x="548640" y="32004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ts val="1890"/>
              <a:buFont typeface="Calibri"/>
              <a:buNone/>
            </a:pPr>
            <a:r>
              <a:rPr lang="en-US" sz="1890" b="1">
                <a:solidFill>
                  <a:srgbClr val="5B9BD5"/>
                </a:solidFill>
                <a:latin typeface="Calibri"/>
                <a:ea typeface="Calibri"/>
                <a:cs typeface="Calibri"/>
                <a:sym typeface="Calibri"/>
              </a:rPr>
              <a:t>APPENDIX</a:t>
            </a:r>
            <a:endParaRPr sz="16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6" name="Google Shape;1146;p44"/>
          <p:cNvSpPr/>
          <p:nvPr/>
        </p:nvSpPr>
        <p:spPr>
          <a:xfrm>
            <a:off x="548640" y="566928"/>
            <a:ext cx="105156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4300"/>
              <a:buFont typeface="Calibri"/>
              <a:buNone/>
            </a:pPr>
            <a:r>
              <a:rPr lang="en-US" sz="43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Full Revenue Table, 2023–2025</a:t>
            </a:r>
            <a:endParaRPr sz="3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44"/>
          <p:cNvSpPr/>
          <p:nvPr/>
        </p:nvSpPr>
        <p:spPr>
          <a:xfrm>
            <a:off x="548640" y="1417320"/>
            <a:ext cx="11064240" cy="4023360"/>
          </a:xfrm>
          <a:prstGeom prst="roundRect">
            <a:avLst>
              <a:gd name="adj" fmla="val 1364"/>
            </a:avLst>
          </a:prstGeom>
          <a:solidFill>
            <a:srgbClr val="FFFFFF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8" name="Google Shape;1148;p44"/>
          <p:cNvSpPr/>
          <p:nvPr/>
        </p:nvSpPr>
        <p:spPr>
          <a:xfrm>
            <a:off x="868680" y="1691640"/>
            <a:ext cx="411480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900"/>
              <a:buFont typeface="Calibri"/>
              <a:buNone/>
            </a:pPr>
            <a:r>
              <a:rPr lang="en-US" sz="1900" b="1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SOURCE</a:t>
            </a:r>
            <a:endParaRPr sz="15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9" name="Google Shape;1149;p44"/>
          <p:cNvSpPr/>
          <p:nvPr/>
        </p:nvSpPr>
        <p:spPr>
          <a:xfrm>
            <a:off x="4983480" y="1691640"/>
            <a:ext cx="210312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900"/>
              <a:buFont typeface="Calibri"/>
              <a:buNone/>
            </a:pPr>
            <a:r>
              <a:rPr lang="en-US" sz="1900" b="1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2023</a:t>
            </a:r>
            <a:endParaRPr sz="15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0" name="Google Shape;1150;p44"/>
          <p:cNvSpPr/>
          <p:nvPr/>
        </p:nvSpPr>
        <p:spPr>
          <a:xfrm>
            <a:off x="7086600" y="1691640"/>
            <a:ext cx="210312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900"/>
              <a:buFont typeface="Calibri"/>
              <a:buNone/>
            </a:pPr>
            <a:r>
              <a:rPr lang="en-US" sz="1900" b="1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2024</a:t>
            </a:r>
            <a:endParaRPr sz="15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44"/>
          <p:cNvSpPr/>
          <p:nvPr/>
        </p:nvSpPr>
        <p:spPr>
          <a:xfrm>
            <a:off x="9189720" y="1691640"/>
            <a:ext cx="210312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900"/>
              <a:buFont typeface="Calibri"/>
              <a:buNone/>
            </a:pPr>
            <a:r>
              <a:rPr lang="en-US" sz="1900" b="1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2025</a:t>
            </a:r>
            <a:endParaRPr sz="15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152" name="Google Shape;1152;p44"/>
          <p:cNvCxnSpPr/>
          <p:nvPr/>
        </p:nvCxnSpPr>
        <p:spPr>
          <a:xfrm>
            <a:off x="868680" y="2048256"/>
            <a:ext cx="10424160" cy="0"/>
          </a:xfrm>
          <a:prstGeom prst="straightConnector1">
            <a:avLst/>
          </a:prstGeom>
          <a:noFill/>
          <a:ln w="12700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53" name="Google Shape;1153;p44"/>
          <p:cNvSpPr/>
          <p:nvPr/>
        </p:nvSpPr>
        <p:spPr>
          <a:xfrm>
            <a:off x="868680" y="2093976"/>
            <a:ext cx="10424160" cy="53035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4" name="Google Shape;1154;p44"/>
          <p:cNvSpPr/>
          <p:nvPr/>
        </p:nvSpPr>
        <p:spPr>
          <a:xfrm>
            <a:off x="868680" y="2112264"/>
            <a:ext cx="411480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Municipal Support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44"/>
          <p:cNvSpPr/>
          <p:nvPr/>
        </p:nvSpPr>
        <p:spPr>
          <a:xfrm>
            <a:off x="4983480" y="2112264"/>
            <a:ext cx="210312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$533,528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6" name="Google Shape;1156;p44"/>
          <p:cNvSpPr/>
          <p:nvPr/>
        </p:nvSpPr>
        <p:spPr>
          <a:xfrm>
            <a:off x="7086600" y="2112264"/>
            <a:ext cx="210312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$485,792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7" name="Google Shape;1157;p44"/>
          <p:cNvSpPr/>
          <p:nvPr/>
        </p:nvSpPr>
        <p:spPr>
          <a:xfrm>
            <a:off x="9189720" y="2112264"/>
            <a:ext cx="210312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$553,163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8" name="Google Shape;1158;p44"/>
          <p:cNvSpPr/>
          <p:nvPr/>
        </p:nvSpPr>
        <p:spPr>
          <a:xfrm>
            <a:off x="868680" y="2642616"/>
            <a:ext cx="411480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Donations &amp; Bequests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44"/>
          <p:cNvSpPr/>
          <p:nvPr/>
        </p:nvSpPr>
        <p:spPr>
          <a:xfrm>
            <a:off x="4983480" y="2642616"/>
            <a:ext cx="210312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$15,164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0" name="Google Shape;1160;p44"/>
          <p:cNvSpPr/>
          <p:nvPr/>
        </p:nvSpPr>
        <p:spPr>
          <a:xfrm>
            <a:off x="7086600" y="2642616"/>
            <a:ext cx="210312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$18,853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1" name="Google Shape;1161;p44"/>
          <p:cNvSpPr/>
          <p:nvPr/>
        </p:nvSpPr>
        <p:spPr>
          <a:xfrm>
            <a:off x="9189720" y="2642616"/>
            <a:ext cx="210312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$284,925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2" name="Google Shape;1162;p44"/>
          <p:cNvSpPr/>
          <p:nvPr/>
        </p:nvSpPr>
        <p:spPr>
          <a:xfrm>
            <a:off x="868680" y="3154680"/>
            <a:ext cx="10424160" cy="53035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44"/>
          <p:cNvSpPr/>
          <p:nvPr/>
        </p:nvSpPr>
        <p:spPr>
          <a:xfrm>
            <a:off x="868680" y="3172968"/>
            <a:ext cx="411480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Friends of the Library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4" name="Google Shape;1164;p44"/>
          <p:cNvSpPr/>
          <p:nvPr/>
        </p:nvSpPr>
        <p:spPr>
          <a:xfrm>
            <a:off x="4983480" y="3172968"/>
            <a:ext cx="210312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$10,831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5" name="Google Shape;1165;p44"/>
          <p:cNvSpPr/>
          <p:nvPr/>
        </p:nvSpPr>
        <p:spPr>
          <a:xfrm>
            <a:off x="7086600" y="3172968"/>
            <a:ext cx="210312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$15,276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6" name="Google Shape;1166;p44"/>
          <p:cNvSpPr/>
          <p:nvPr/>
        </p:nvSpPr>
        <p:spPr>
          <a:xfrm>
            <a:off x="9189720" y="3172968"/>
            <a:ext cx="210312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$17,976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7" name="Google Shape;1167;p44"/>
          <p:cNvSpPr/>
          <p:nvPr/>
        </p:nvSpPr>
        <p:spPr>
          <a:xfrm>
            <a:off x="868680" y="3703320"/>
            <a:ext cx="411480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Grants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8" name="Google Shape;1168;p44"/>
          <p:cNvSpPr/>
          <p:nvPr/>
        </p:nvSpPr>
        <p:spPr>
          <a:xfrm>
            <a:off x="4983480" y="3703320"/>
            <a:ext cx="210312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$10,848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9" name="Google Shape;1169;p44"/>
          <p:cNvSpPr/>
          <p:nvPr/>
        </p:nvSpPr>
        <p:spPr>
          <a:xfrm>
            <a:off x="7086600" y="3703320"/>
            <a:ext cx="210312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$18,269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0" name="Google Shape;1170;p44"/>
          <p:cNvSpPr/>
          <p:nvPr/>
        </p:nvSpPr>
        <p:spPr>
          <a:xfrm>
            <a:off x="9189720" y="3703320"/>
            <a:ext cx="210312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$28,011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1" name="Google Shape;1171;p44"/>
          <p:cNvSpPr/>
          <p:nvPr/>
        </p:nvSpPr>
        <p:spPr>
          <a:xfrm>
            <a:off x="868680" y="4215384"/>
            <a:ext cx="10424160" cy="53035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2" name="Google Shape;1172;p44"/>
          <p:cNvSpPr/>
          <p:nvPr/>
        </p:nvSpPr>
        <p:spPr>
          <a:xfrm>
            <a:off x="868680" y="4233672"/>
            <a:ext cx="411480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Other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3" name="Google Shape;1173;p44"/>
          <p:cNvSpPr/>
          <p:nvPr/>
        </p:nvSpPr>
        <p:spPr>
          <a:xfrm>
            <a:off x="4983480" y="4233672"/>
            <a:ext cx="210312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$25,203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4" name="Google Shape;1174;p44"/>
          <p:cNvSpPr/>
          <p:nvPr/>
        </p:nvSpPr>
        <p:spPr>
          <a:xfrm>
            <a:off x="7086600" y="4233672"/>
            <a:ext cx="210312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$55,748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5" name="Google Shape;1175;p44"/>
          <p:cNvSpPr/>
          <p:nvPr/>
        </p:nvSpPr>
        <p:spPr>
          <a:xfrm>
            <a:off x="9189720" y="4233672"/>
            <a:ext cx="210312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$41,218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6" name="Google Shape;1176;p44"/>
          <p:cNvSpPr/>
          <p:nvPr/>
        </p:nvSpPr>
        <p:spPr>
          <a:xfrm>
            <a:off x="868680" y="4764024"/>
            <a:ext cx="411480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1900"/>
              <a:buFont typeface="Calibri"/>
              <a:buNone/>
            </a:pPr>
            <a:r>
              <a:rPr lang="en-US" sz="190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Total Revenue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7" name="Google Shape;1177;p44"/>
          <p:cNvSpPr/>
          <p:nvPr/>
        </p:nvSpPr>
        <p:spPr>
          <a:xfrm>
            <a:off x="4983480" y="4764024"/>
            <a:ext cx="210312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1900"/>
              <a:buFont typeface="Calibri"/>
              <a:buNone/>
            </a:pPr>
            <a:r>
              <a:rPr lang="en-US" sz="190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$595,574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8" name="Google Shape;1178;p44"/>
          <p:cNvSpPr/>
          <p:nvPr/>
        </p:nvSpPr>
        <p:spPr>
          <a:xfrm>
            <a:off x="7086600" y="4764024"/>
            <a:ext cx="210312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1900"/>
              <a:buFont typeface="Calibri"/>
              <a:buNone/>
            </a:pPr>
            <a:r>
              <a:rPr lang="en-US" sz="190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$593,937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9" name="Google Shape;1179;p44"/>
          <p:cNvSpPr/>
          <p:nvPr/>
        </p:nvSpPr>
        <p:spPr>
          <a:xfrm>
            <a:off x="9189720" y="4764024"/>
            <a:ext cx="210312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1900"/>
              <a:buFont typeface="Calibri"/>
              <a:buNone/>
            </a:pPr>
            <a:r>
              <a:rPr lang="en-US" sz="190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$925,293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0" name="Google Shape;1180;p44"/>
          <p:cNvSpPr/>
          <p:nvPr/>
        </p:nvSpPr>
        <p:spPr>
          <a:xfrm>
            <a:off x="548640" y="5577840"/>
            <a:ext cx="1106424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200"/>
              <a:buFont typeface="Calibri"/>
              <a:buNone/>
            </a:pPr>
            <a:r>
              <a:rPr lang="en-US" sz="1200" i="1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Source: audited monthly financial reports, FY2023–FY2025. "Grants" = FFRPL Tummonds Fund Grant + Library System Grant. "Other" = fines, membership, misc. income, interest &amp; earnings, and (2023–24) Kiwanis Book Mark Contest.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1" name="Google Shape;1181;p44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E695C"/>
              </a:buClr>
              <a:buSzPts val="1750"/>
              <a:buFont typeface="Calibri"/>
              <a:buNone/>
            </a:pPr>
            <a:r>
              <a:rPr lang="en-US" sz="175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SEYMOUR LIBRARY  |  ANNUAL REPORT 2023–2025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2" name="Google Shape;1182;p44"/>
          <p:cNvSpPr/>
          <p:nvPr/>
        </p:nvSpPr>
        <p:spPr>
          <a:xfrm>
            <a:off x="11430000" y="6510528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6E695C"/>
              </a:buClr>
              <a:buSzPts val="1750"/>
              <a:buFont typeface="Calibri"/>
              <a:buNone/>
            </a:pPr>
            <a:r>
              <a:rPr lang="en-US" sz="175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41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45"/>
          <p:cNvSpPr/>
          <p:nvPr/>
        </p:nvSpPr>
        <p:spPr>
          <a:xfrm>
            <a:off x="548640" y="32004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ts val="1890"/>
              <a:buFont typeface="Calibri"/>
              <a:buNone/>
            </a:pPr>
            <a:r>
              <a:rPr lang="en-US" sz="1890" b="1">
                <a:solidFill>
                  <a:srgbClr val="5B9BD5"/>
                </a:solidFill>
                <a:latin typeface="Calibri"/>
                <a:ea typeface="Calibri"/>
                <a:cs typeface="Calibri"/>
                <a:sym typeface="Calibri"/>
              </a:rPr>
              <a:t>APPENDIX</a:t>
            </a:r>
            <a:endParaRPr sz="16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9" name="Google Shape;1189;p45"/>
          <p:cNvSpPr/>
          <p:nvPr/>
        </p:nvSpPr>
        <p:spPr>
          <a:xfrm>
            <a:off x="548640" y="566928"/>
            <a:ext cx="105156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4300"/>
              <a:buFont typeface="Calibri"/>
              <a:buNone/>
            </a:pPr>
            <a:r>
              <a:rPr lang="en-US" sz="43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Full Expense Table, 2023–2025</a:t>
            </a:r>
            <a:endParaRPr sz="3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0" name="Google Shape;1190;p45"/>
          <p:cNvSpPr/>
          <p:nvPr/>
        </p:nvSpPr>
        <p:spPr>
          <a:xfrm>
            <a:off x="548640" y="1417320"/>
            <a:ext cx="11064240" cy="3520440"/>
          </a:xfrm>
          <a:prstGeom prst="roundRect">
            <a:avLst>
              <a:gd name="adj" fmla="val 1558"/>
            </a:avLst>
          </a:prstGeom>
          <a:solidFill>
            <a:srgbClr val="FFFFFF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1" name="Google Shape;1191;p45"/>
          <p:cNvSpPr/>
          <p:nvPr/>
        </p:nvSpPr>
        <p:spPr>
          <a:xfrm>
            <a:off x="868680" y="1691640"/>
            <a:ext cx="411480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900"/>
              <a:buFont typeface="Calibri"/>
              <a:buNone/>
            </a:pPr>
            <a:r>
              <a:rPr lang="en-US" sz="1900" b="1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CATEGORY</a:t>
            </a:r>
            <a:endParaRPr sz="15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2" name="Google Shape;1192;p45"/>
          <p:cNvSpPr/>
          <p:nvPr/>
        </p:nvSpPr>
        <p:spPr>
          <a:xfrm>
            <a:off x="4983480" y="1691640"/>
            <a:ext cx="210312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900"/>
              <a:buFont typeface="Calibri"/>
              <a:buNone/>
            </a:pPr>
            <a:r>
              <a:rPr lang="en-US" sz="1900" b="1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2023</a:t>
            </a:r>
            <a:endParaRPr sz="15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3" name="Google Shape;1193;p45"/>
          <p:cNvSpPr/>
          <p:nvPr/>
        </p:nvSpPr>
        <p:spPr>
          <a:xfrm>
            <a:off x="7086600" y="1691640"/>
            <a:ext cx="210312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900"/>
              <a:buFont typeface="Calibri"/>
              <a:buNone/>
            </a:pPr>
            <a:r>
              <a:rPr lang="en-US" sz="1900" b="1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2024</a:t>
            </a:r>
            <a:endParaRPr sz="15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4" name="Google Shape;1194;p45"/>
          <p:cNvSpPr/>
          <p:nvPr/>
        </p:nvSpPr>
        <p:spPr>
          <a:xfrm>
            <a:off x="9189720" y="1691640"/>
            <a:ext cx="210312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900"/>
              <a:buFont typeface="Calibri"/>
              <a:buNone/>
            </a:pPr>
            <a:r>
              <a:rPr lang="en-US" sz="1900" b="1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2025</a:t>
            </a:r>
            <a:endParaRPr sz="15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195" name="Google Shape;1195;p45"/>
          <p:cNvCxnSpPr/>
          <p:nvPr/>
        </p:nvCxnSpPr>
        <p:spPr>
          <a:xfrm>
            <a:off x="868680" y="2048256"/>
            <a:ext cx="10424160" cy="0"/>
          </a:xfrm>
          <a:prstGeom prst="straightConnector1">
            <a:avLst/>
          </a:prstGeom>
          <a:noFill/>
          <a:ln w="12700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96" name="Google Shape;1196;p45"/>
          <p:cNvSpPr/>
          <p:nvPr/>
        </p:nvSpPr>
        <p:spPr>
          <a:xfrm>
            <a:off x="868680" y="2093976"/>
            <a:ext cx="10424160" cy="53035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7" name="Google Shape;1197;p45"/>
          <p:cNvSpPr/>
          <p:nvPr/>
        </p:nvSpPr>
        <p:spPr>
          <a:xfrm>
            <a:off x="868680" y="2112264"/>
            <a:ext cx="411480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Payroll &amp; Benefits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8" name="Google Shape;1198;p45"/>
          <p:cNvSpPr/>
          <p:nvPr/>
        </p:nvSpPr>
        <p:spPr>
          <a:xfrm>
            <a:off x="4983480" y="2112264"/>
            <a:ext cx="210312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$374,352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9" name="Google Shape;1199;p45"/>
          <p:cNvSpPr/>
          <p:nvPr/>
        </p:nvSpPr>
        <p:spPr>
          <a:xfrm>
            <a:off x="7086600" y="2112264"/>
            <a:ext cx="210312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$418,746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0" name="Google Shape;1200;p45"/>
          <p:cNvSpPr/>
          <p:nvPr/>
        </p:nvSpPr>
        <p:spPr>
          <a:xfrm>
            <a:off x="9189720" y="2112264"/>
            <a:ext cx="210312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$477,632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1" name="Google Shape;1201;p45"/>
          <p:cNvSpPr/>
          <p:nvPr/>
        </p:nvSpPr>
        <p:spPr>
          <a:xfrm>
            <a:off x="868680" y="2642616"/>
            <a:ext cx="411480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Contractual Operations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2" name="Google Shape;1202;p45"/>
          <p:cNvSpPr/>
          <p:nvPr/>
        </p:nvSpPr>
        <p:spPr>
          <a:xfrm>
            <a:off x="4983480" y="2642616"/>
            <a:ext cx="210312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$153,387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3" name="Google Shape;1203;p45"/>
          <p:cNvSpPr/>
          <p:nvPr/>
        </p:nvSpPr>
        <p:spPr>
          <a:xfrm>
            <a:off x="7086600" y="2642616"/>
            <a:ext cx="210312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$131,406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4" name="Google Shape;1204;p45"/>
          <p:cNvSpPr/>
          <p:nvPr/>
        </p:nvSpPr>
        <p:spPr>
          <a:xfrm>
            <a:off x="9189720" y="2642616"/>
            <a:ext cx="210312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$127,910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5" name="Google Shape;1205;p45"/>
          <p:cNvSpPr/>
          <p:nvPr/>
        </p:nvSpPr>
        <p:spPr>
          <a:xfrm>
            <a:off x="868680" y="3154680"/>
            <a:ext cx="10424160" cy="53035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6" name="Google Shape;1206;p45"/>
          <p:cNvSpPr/>
          <p:nvPr/>
        </p:nvSpPr>
        <p:spPr>
          <a:xfrm>
            <a:off x="868680" y="3172968"/>
            <a:ext cx="411480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Capital Projects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7" name="Google Shape;1207;p45"/>
          <p:cNvSpPr/>
          <p:nvPr/>
        </p:nvSpPr>
        <p:spPr>
          <a:xfrm>
            <a:off x="4983480" y="3172968"/>
            <a:ext cx="210312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$82,100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8" name="Google Shape;1208;p45"/>
          <p:cNvSpPr/>
          <p:nvPr/>
        </p:nvSpPr>
        <p:spPr>
          <a:xfrm>
            <a:off x="7086600" y="3172968"/>
            <a:ext cx="210312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$234,734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9" name="Google Shape;1209;p45"/>
          <p:cNvSpPr/>
          <p:nvPr/>
        </p:nvSpPr>
        <p:spPr>
          <a:xfrm>
            <a:off x="9189720" y="3172968"/>
            <a:ext cx="210312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$6,383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0" name="Google Shape;1210;p45"/>
          <p:cNvSpPr/>
          <p:nvPr/>
        </p:nvSpPr>
        <p:spPr>
          <a:xfrm>
            <a:off x="868680" y="3703320"/>
            <a:ext cx="411480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Other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1" name="Google Shape;1211;p45"/>
          <p:cNvSpPr/>
          <p:nvPr/>
        </p:nvSpPr>
        <p:spPr>
          <a:xfrm>
            <a:off x="4983480" y="3703320"/>
            <a:ext cx="210312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$62,917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2" name="Google Shape;1212;p45"/>
          <p:cNvSpPr/>
          <p:nvPr/>
        </p:nvSpPr>
        <p:spPr>
          <a:xfrm>
            <a:off x="7086600" y="3703320"/>
            <a:ext cx="210312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$81,580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3" name="Google Shape;1213;p45"/>
          <p:cNvSpPr/>
          <p:nvPr/>
        </p:nvSpPr>
        <p:spPr>
          <a:xfrm>
            <a:off x="9189720" y="3703320"/>
            <a:ext cx="210312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$104,483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4" name="Google Shape;1214;p45"/>
          <p:cNvSpPr/>
          <p:nvPr/>
        </p:nvSpPr>
        <p:spPr>
          <a:xfrm>
            <a:off x="868680" y="4215384"/>
            <a:ext cx="10424160" cy="53035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5" name="Google Shape;1215;p45"/>
          <p:cNvSpPr/>
          <p:nvPr/>
        </p:nvSpPr>
        <p:spPr>
          <a:xfrm>
            <a:off x="868680" y="4233672"/>
            <a:ext cx="411480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1900"/>
              <a:buFont typeface="Calibri"/>
              <a:buNone/>
            </a:pPr>
            <a:r>
              <a:rPr lang="en-US" sz="190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Total Expenses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6" name="Google Shape;1216;p45"/>
          <p:cNvSpPr/>
          <p:nvPr/>
        </p:nvSpPr>
        <p:spPr>
          <a:xfrm>
            <a:off x="4983480" y="4233672"/>
            <a:ext cx="210312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1900"/>
              <a:buFont typeface="Calibri"/>
              <a:buNone/>
            </a:pPr>
            <a:r>
              <a:rPr lang="en-US" sz="190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$672,756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7" name="Google Shape;1217;p45"/>
          <p:cNvSpPr/>
          <p:nvPr/>
        </p:nvSpPr>
        <p:spPr>
          <a:xfrm>
            <a:off x="7086600" y="4233672"/>
            <a:ext cx="210312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1900"/>
              <a:buFont typeface="Calibri"/>
              <a:buNone/>
            </a:pPr>
            <a:r>
              <a:rPr lang="en-US" sz="190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$866,466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8" name="Google Shape;1218;p45"/>
          <p:cNvSpPr/>
          <p:nvPr/>
        </p:nvSpPr>
        <p:spPr>
          <a:xfrm>
            <a:off x="9189720" y="4233672"/>
            <a:ext cx="210312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1900"/>
              <a:buFont typeface="Calibri"/>
              <a:buNone/>
            </a:pPr>
            <a:r>
              <a:rPr lang="en-US" sz="190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$716,408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9" name="Google Shape;1219;p45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E695C"/>
              </a:buClr>
              <a:buSzPts val="1750"/>
              <a:buFont typeface="Calibri"/>
              <a:buNone/>
            </a:pPr>
            <a:r>
              <a:rPr lang="en-US" sz="175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SEYMOUR LIBRARY  |  ANNUAL REPORT 2023–2025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0" name="Google Shape;1220;p45"/>
          <p:cNvSpPr/>
          <p:nvPr/>
        </p:nvSpPr>
        <p:spPr>
          <a:xfrm>
            <a:off x="11430000" y="6510528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6E695C"/>
              </a:buClr>
              <a:buSzPts val="1750"/>
              <a:buFont typeface="Calibri"/>
              <a:buNone/>
            </a:pPr>
            <a:r>
              <a:rPr lang="en-US" sz="175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42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Shape 1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6" name="Google Shape;1226;p46"/>
          <p:cNvSpPr/>
          <p:nvPr/>
        </p:nvSpPr>
        <p:spPr>
          <a:xfrm>
            <a:off x="548640" y="32004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ts val="1890"/>
              <a:buFont typeface="Calibri"/>
              <a:buNone/>
            </a:pPr>
            <a:r>
              <a:rPr lang="en-US" sz="1890" b="1">
                <a:solidFill>
                  <a:srgbClr val="5B9BD5"/>
                </a:solidFill>
                <a:latin typeface="Calibri"/>
                <a:ea typeface="Calibri"/>
                <a:cs typeface="Calibri"/>
                <a:sym typeface="Calibri"/>
              </a:rPr>
              <a:t>APPENDIX</a:t>
            </a:r>
            <a:endParaRPr sz="16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7" name="Google Shape;1227;p46"/>
          <p:cNvSpPr/>
          <p:nvPr/>
        </p:nvSpPr>
        <p:spPr>
          <a:xfrm>
            <a:off x="548640" y="566928"/>
            <a:ext cx="105156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4300"/>
              <a:buFont typeface="Calibri"/>
              <a:buNone/>
            </a:pPr>
            <a:r>
              <a:rPr lang="en-US" sz="43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Key Performance Metrics, 2023–2025</a:t>
            </a:r>
            <a:endParaRPr sz="3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8" name="Google Shape;1228;p46"/>
          <p:cNvSpPr/>
          <p:nvPr/>
        </p:nvSpPr>
        <p:spPr>
          <a:xfrm>
            <a:off x="548640" y="1371600"/>
            <a:ext cx="11064240" cy="4892040"/>
          </a:xfrm>
          <a:prstGeom prst="roundRect">
            <a:avLst>
              <a:gd name="adj" fmla="val 1121"/>
            </a:avLst>
          </a:prstGeom>
          <a:solidFill>
            <a:srgbClr val="FFFFFF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9" name="Google Shape;1229;p46"/>
          <p:cNvSpPr/>
          <p:nvPr/>
        </p:nvSpPr>
        <p:spPr>
          <a:xfrm>
            <a:off x="868680" y="1572768"/>
            <a:ext cx="457200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900"/>
              <a:buFont typeface="Calibri"/>
              <a:buNone/>
            </a:pPr>
            <a:r>
              <a:rPr lang="en-US" sz="1900" b="1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METRIC</a:t>
            </a:r>
            <a:endParaRPr sz="15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0" name="Google Shape;1230;p46"/>
          <p:cNvSpPr/>
          <p:nvPr/>
        </p:nvSpPr>
        <p:spPr>
          <a:xfrm>
            <a:off x="5440680" y="1572768"/>
            <a:ext cx="1947672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900"/>
              <a:buFont typeface="Calibri"/>
              <a:buNone/>
            </a:pPr>
            <a:r>
              <a:rPr lang="en-US" sz="1900" b="1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2023</a:t>
            </a:r>
            <a:endParaRPr sz="15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1" name="Google Shape;1231;p46"/>
          <p:cNvSpPr/>
          <p:nvPr/>
        </p:nvSpPr>
        <p:spPr>
          <a:xfrm>
            <a:off x="7388352" y="1572768"/>
            <a:ext cx="1947672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900"/>
              <a:buFont typeface="Calibri"/>
              <a:buNone/>
            </a:pPr>
            <a:r>
              <a:rPr lang="en-US" sz="1900" b="1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2024</a:t>
            </a:r>
            <a:endParaRPr sz="15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2" name="Google Shape;1232;p46"/>
          <p:cNvSpPr/>
          <p:nvPr/>
        </p:nvSpPr>
        <p:spPr>
          <a:xfrm>
            <a:off x="9336024" y="1572768"/>
            <a:ext cx="1947672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900"/>
              <a:buFont typeface="Calibri"/>
              <a:buNone/>
            </a:pPr>
            <a:r>
              <a:rPr lang="en-US" sz="1900" b="1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2025</a:t>
            </a:r>
            <a:endParaRPr sz="15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33" name="Google Shape;1233;p46"/>
          <p:cNvCxnSpPr/>
          <p:nvPr/>
        </p:nvCxnSpPr>
        <p:spPr>
          <a:xfrm>
            <a:off x="868680" y="1929384"/>
            <a:ext cx="10424160" cy="0"/>
          </a:xfrm>
          <a:prstGeom prst="straightConnector1">
            <a:avLst/>
          </a:prstGeom>
          <a:noFill/>
          <a:ln w="12700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34" name="Google Shape;1234;p46"/>
          <p:cNvSpPr/>
          <p:nvPr/>
        </p:nvSpPr>
        <p:spPr>
          <a:xfrm>
            <a:off x="868680" y="1975104"/>
            <a:ext cx="10424160" cy="457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5" name="Google Shape;1235;p46"/>
          <p:cNvSpPr/>
          <p:nvPr/>
        </p:nvSpPr>
        <p:spPr>
          <a:xfrm>
            <a:off x="868680" y="1993392"/>
            <a:ext cx="4572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Building Visits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6" name="Google Shape;1236;p46"/>
          <p:cNvSpPr/>
          <p:nvPr/>
        </p:nvSpPr>
        <p:spPr>
          <a:xfrm>
            <a:off x="5440680" y="1993392"/>
            <a:ext cx="194767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65,813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7" name="Google Shape;1237;p46"/>
          <p:cNvSpPr/>
          <p:nvPr/>
        </p:nvSpPr>
        <p:spPr>
          <a:xfrm>
            <a:off x="7388352" y="1993392"/>
            <a:ext cx="194767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72,546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8" name="Google Shape;1238;p46"/>
          <p:cNvSpPr/>
          <p:nvPr/>
        </p:nvSpPr>
        <p:spPr>
          <a:xfrm>
            <a:off x="9336024" y="1993392"/>
            <a:ext cx="194767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76,167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46"/>
          <p:cNvSpPr/>
          <p:nvPr/>
        </p:nvSpPr>
        <p:spPr>
          <a:xfrm>
            <a:off x="868680" y="2414016"/>
            <a:ext cx="4572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Total Circulation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46"/>
          <p:cNvSpPr/>
          <p:nvPr/>
        </p:nvSpPr>
        <p:spPr>
          <a:xfrm>
            <a:off x="5440680" y="2414016"/>
            <a:ext cx="194767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153,970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46"/>
          <p:cNvSpPr/>
          <p:nvPr/>
        </p:nvSpPr>
        <p:spPr>
          <a:xfrm>
            <a:off x="7388352" y="2414016"/>
            <a:ext cx="194767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170,840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2" name="Google Shape;1242;p46"/>
          <p:cNvSpPr/>
          <p:nvPr/>
        </p:nvSpPr>
        <p:spPr>
          <a:xfrm>
            <a:off x="9336024" y="2414016"/>
            <a:ext cx="194767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177,656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3" name="Google Shape;1243;p46"/>
          <p:cNvSpPr/>
          <p:nvPr/>
        </p:nvSpPr>
        <p:spPr>
          <a:xfrm>
            <a:off x="868680" y="2816352"/>
            <a:ext cx="10424160" cy="457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4" name="Google Shape;1244;p46"/>
          <p:cNvSpPr/>
          <p:nvPr/>
        </p:nvSpPr>
        <p:spPr>
          <a:xfrm>
            <a:off x="868680" y="2834640"/>
            <a:ext cx="4572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Meeting Room Usage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5" name="Google Shape;1245;p46"/>
          <p:cNvSpPr/>
          <p:nvPr/>
        </p:nvSpPr>
        <p:spPr>
          <a:xfrm>
            <a:off x="5440680" y="2834640"/>
            <a:ext cx="194767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289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6" name="Google Shape;1246;p46"/>
          <p:cNvSpPr/>
          <p:nvPr/>
        </p:nvSpPr>
        <p:spPr>
          <a:xfrm>
            <a:off x="7388352" y="2834640"/>
            <a:ext cx="194767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464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7" name="Google Shape;1247;p46"/>
          <p:cNvSpPr/>
          <p:nvPr/>
        </p:nvSpPr>
        <p:spPr>
          <a:xfrm>
            <a:off x="9336024" y="2834640"/>
            <a:ext cx="194767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746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8" name="Google Shape;1248;p46"/>
          <p:cNvSpPr/>
          <p:nvPr/>
        </p:nvSpPr>
        <p:spPr>
          <a:xfrm>
            <a:off x="868680" y="3255264"/>
            <a:ext cx="4572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Study Room Usage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9" name="Google Shape;1249;p46"/>
          <p:cNvSpPr/>
          <p:nvPr/>
        </p:nvSpPr>
        <p:spPr>
          <a:xfrm>
            <a:off x="5440680" y="3255264"/>
            <a:ext cx="194767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609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0" name="Google Shape;1250;p46"/>
          <p:cNvSpPr/>
          <p:nvPr/>
        </p:nvSpPr>
        <p:spPr>
          <a:xfrm>
            <a:off x="7388352" y="3255264"/>
            <a:ext cx="194767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772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1" name="Google Shape;1251;p46"/>
          <p:cNvSpPr/>
          <p:nvPr/>
        </p:nvSpPr>
        <p:spPr>
          <a:xfrm>
            <a:off x="9336024" y="3255264"/>
            <a:ext cx="194767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1,025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2" name="Google Shape;1252;p46"/>
          <p:cNvSpPr/>
          <p:nvPr/>
        </p:nvSpPr>
        <p:spPr>
          <a:xfrm>
            <a:off x="868680" y="3657600"/>
            <a:ext cx="10424160" cy="457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3" name="Google Shape;1253;p46"/>
          <p:cNvSpPr/>
          <p:nvPr/>
        </p:nvSpPr>
        <p:spPr>
          <a:xfrm>
            <a:off x="868680" y="3675887"/>
            <a:ext cx="4572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Reference Transactions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4" name="Google Shape;1254;p46"/>
          <p:cNvSpPr/>
          <p:nvPr/>
        </p:nvSpPr>
        <p:spPr>
          <a:xfrm>
            <a:off x="5440680" y="3675887"/>
            <a:ext cx="194767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16,473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5" name="Google Shape;1255;p46"/>
          <p:cNvSpPr/>
          <p:nvPr/>
        </p:nvSpPr>
        <p:spPr>
          <a:xfrm>
            <a:off x="7388352" y="3675887"/>
            <a:ext cx="194767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14,451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6" name="Google Shape;1256;p46"/>
          <p:cNvSpPr/>
          <p:nvPr/>
        </p:nvSpPr>
        <p:spPr>
          <a:xfrm>
            <a:off x="9336024" y="3675887"/>
            <a:ext cx="194767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16,530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7" name="Google Shape;1257;p46"/>
          <p:cNvSpPr/>
          <p:nvPr/>
        </p:nvSpPr>
        <p:spPr>
          <a:xfrm>
            <a:off x="868680" y="4096511"/>
            <a:ext cx="4572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Website Views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8" name="Google Shape;1258;p46"/>
          <p:cNvSpPr/>
          <p:nvPr/>
        </p:nvSpPr>
        <p:spPr>
          <a:xfrm>
            <a:off x="5440680" y="4096511"/>
            <a:ext cx="194767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25,923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9" name="Google Shape;1259;p46"/>
          <p:cNvSpPr/>
          <p:nvPr/>
        </p:nvSpPr>
        <p:spPr>
          <a:xfrm>
            <a:off x="7388352" y="4096511"/>
            <a:ext cx="194767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45,799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0" name="Google Shape;1260;p46"/>
          <p:cNvSpPr/>
          <p:nvPr/>
        </p:nvSpPr>
        <p:spPr>
          <a:xfrm>
            <a:off x="9336024" y="4096511"/>
            <a:ext cx="194767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69,259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1" name="Google Shape;1261;p46"/>
          <p:cNvSpPr/>
          <p:nvPr/>
        </p:nvSpPr>
        <p:spPr>
          <a:xfrm>
            <a:off x="868680" y="4498848"/>
            <a:ext cx="10424160" cy="457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2" name="Google Shape;1262;p46"/>
          <p:cNvSpPr/>
          <p:nvPr/>
        </p:nvSpPr>
        <p:spPr>
          <a:xfrm>
            <a:off x="868680" y="4517136"/>
            <a:ext cx="4572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Adult Program Attendance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3" name="Google Shape;1263;p46"/>
          <p:cNvSpPr/>
          <p:nvPr/>
        </p:nvSpPr>
        <p:spPr>
          <a:xfrm>
            <a:off x="5440680" y="4517136"/>
            <a:ext cx="194767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4,082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4" name="Google Shape;1264;p46"/>
          <p:cNvSpPr/>
          <p:nvPr/>
        </p:nvSpPr>
        <p:spPr>
          <a:xfrm>
            <a:off x="7388352" y="4517136"/>
            <a:ext cx="194767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2,096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5" name="Google Shape;1265;p46"/>
          <p:cNvSpPr/>
          <p:nvPr/>
        </p:nvSpPr>
        <p:spPr>
          <a:xfrm>
            <a:off x="9336024" y="4517136"/>
            <a:ext cx="194767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978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6" name="Google Shape;1266;p46"/>
          <p:cNvSpPr/>
          <p:nvPr/>
        </p:nvSpPr>
        <p:spPr>
          <a:xfrm>
            <a:off x="868680" y="4937759"/>
            <a:ext cx="4572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Children's Program Attendance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7" name="Google Shape;1267;p46"/>
          <p:cNvSpPr/>
          <p:nvPr/>
        </p:nvSpPr>
        <p:spPr>
          <a:xfrm>
            <a:off x="5440680" y="4937759"/>
            <a:ext cx="194767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7,766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8" name="Google Shape;1268;p46"/>
          <p:cNvSpPr/>
          <p:nvPr/>
        </p:nvSpPr>
        <p:spPr>
          <a:xfrm>
            <a:off x="7388352" y="4937759"/>
            <a:ext cx="194767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5,800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9" name="Google Shape;1269;p46"/>
          <p:cNvSpPr/>
          <p:nvPr/>
        </p:nvSpPr>
        <p:spPr>
          <a:xfrm>
            <a:off x="9336024" y="4937759"/>
            <a:ext cx="194767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6,907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0" name="Google Shape;1270;p46"/>
          <p:cNvSpPr/>
          <p:nvPr/>
        </p:nvSpPr>
        <p:spPr>
          <a:xfrm>
            <a:off x="868680" y="5340096"/>
            <a:ext cx="10424160" cy="457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1" name="Google Shape;1271;p46"/>
          <p:cNvSpPr/>
          <p:nvPr/>
        </p:nvSpPr>
        <p:spPr>
          <a:xfrm>
            <a:off x="868680" y="5358383"/>
            <a:ext cx="4572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Teen Program Attendance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2" name="Google Shape;1272;p46"/>
          <p:cNvSpPr/>
          <p:nvPr/>
        </p:nvSpPr>
        <p:spPr>
          <a:xfrm>
            <a:off x="5440680" y="5358383"/>
            <a:ext cx="194767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729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3" name="Google Shape;1273;p46"/>
          <p:cNvSpPr/>
          <p:nvPr/>
        </p:nvSpPr>
        <p:spPr>
          <a:xfrm>
            <a:off x="7388352" y="5358383"/>
            <a:ext cx="194767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560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4" name="Google Shape;1274;p46"/>
          <p:cNvSpPr/>
          <p:nvPr/>
        </p:nvSpPr>
        <p:spPr>
          <a:xfrm>
            <a:off x="9336024" y="5358383"/>
            <a:ext cx="194767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None/>
            </a:pPr>
            <a:r>
              <a:rPr lang="en-US" sz="190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573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5" name="Google Shape;1275;p46"/>
          <p:cNvSpPr/>
          <p:nvPr/>
        </p:nvSpPr>
        <p:spPr>
          <a:xfrm>
            <a:off x="868680" y="5779007"/>
            <a:ext cx="4572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1900"/>
              <a:buFont typeface="Calibri"/>
              <a:buNone/>
            </a:pPr>
            <a:r>
              <a:rPr lang="en-US" sz="190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Combined Program Attendance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6" name="Google Shape;1276;p46"/>
          <p:cNvSpPr/>
          <p:nvPr/>
        </p:nvSpPr>
        <p:spPr>
          <a:xfrm>
            <a:off x="5440680" y="5779007"/>
            <a:ext cx="194767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1900"/>
              <a:buFont typeface="Calibri"/>
              <a:buNone/>
            </a:pPr>
            <a:r>
              <a:rPr lang="en-US" sz="190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470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7" name="Google Shape;1277;p46"/>
          <p:cNvSpPr/>
          <p:nvPr/>
        </p:nvSpPr>
        <p:spPr>
          <a:xfrm>
            <a:off x="7388352" y="5779007"/>
            <a:ext cx="194767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1900"/>
              <a:buFont typeface="Calibri"/>
              <a:buNone/>
            </a:pPr>
            <a:r>
              <a:rPr lang="en-US" sz="190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1,838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8" name="Google Shape;1278;p46"/>
          <p:cNvSpPr/>
          <p:nvPr/>
        </p:nvSpPr>
        <p:spPr>
          <a:xfrm>
            <a:off x="9336024" y="5779007"/>
            <a:ext cx="194767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1900"/>
              <a:buFont typeface="Calibri"/>
              <a:buNone/>
            </a:pPr>
            <a:r>
              <a:rPr lang="en-US" sz="190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3,538</a:t>
            </a:r>
            <a:endParaRPr sz="163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9" name="Google Shape;1279;p46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E695C"/>
              </a:buClr>
              <a:buSzPts val="1750"/>
              <a:buFont typeface="Calibri"/>
              <a:buNone/>
            </a:pPr>
            <a:r>
              <a:rPr lang="en-US" sz="175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SEYMOUR LIBRARY  |  ANNUAL REPORT 2023–2025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0" name="Google Shape;1280;p46"/>
          <p:cNvSpPr/>
          <p:nvPr/>
        </p:nvSpPr>
        <p:spPr>
          <a:xfrm>
            <a:off x="11430000" y="6510528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6E695C"/>
              </a:buClr>
              <a:buSzPts val="1750"/>
              <a:buFont typeface="Calibri"/>
              <a:buNone/>
            </a:pPr>
            <a:r>
              <a:rPr lang="en-US" sz="175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43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Shape 1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6" name="Google Shape;1286;p47"/>
          <p:cNvSpPr/>
          <p:nvPr/>
        </p:nvSpPr>
        <p:spPr>
          <a:xfrm>
            <a:off x="9052560" y="-1371600"/>
            <a:ext cx="4572000" cy="4572000"/>
          </a:xfrm>
          <a:prstGeom prst="ellipse">
            <a:avLst/>
          </a:prstGeom>
          <a:solidFill>
            <a:srgbClr val="1F4E79">
              <a:alpha val="7843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7" name="Google Shape;1287;p47"/>
          <p:cNvSpPr/>
          <p:nvPr/>
        </p:nvSpPr>
        <p:spPr>
          <a:xfrm>
            <a:off x="5394960" y="2103120"/>
            <a:ext cx="822960" cy="822960"/>
          </a:xfrm>
          <a:prstGeom prst="ellipse">
            <a:avLst/>
          </a:prstGeom>
          <a:solidFill>
            <a:srgbClr val="1F4E7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8" name="Google Shape;1288;p47"/>
          <p:cNvSpPr/>
          <p:nvPr/>
        </p:nvSpPr>
        <p:spPr>
          <a:xfrm>
            <a:off x="5394960" y="2084832"/>
            <a:ext cx="822960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9"/>
              <a:buFont typeface="Calibri"/>
              <a:buNone/>
            </a:pPr>
            <a:r>
              <a:rPr lang="en-US" sz="341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endParaRPr sz="314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9" name="Google Shape;1289;p47"/>
          <p:cNvSpPr/>
          <p:nvPr/>
        </p:nvSpPr>
        <p:spPr>
          <a:xfrm>
            <a:off x="640080" y="3200400"/>
            <a:ext cx="10972800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5110"/>
              <a:buFont typeface="Calibri"/>
              <a:buNone/>
            </a:pPr>
            <a:r>
              <a:rPr lang="en-US" sz="511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Thank You</a:t>
            </a:r>
            <a:endParaRPr sz="469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0" name="Google Shape;1290;p47"/>
          <p:cNvSpPr/>
          <p:nvPr/>
        </p:nvSpPr>
        <p:spPr>
          <a:xfrm>
            <a:off x="640080" y="3977640"/>
            <a:ext cx="1097280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2350"/>
              <a:buFont typeface="Calibri"/>
              <a:buNone/>
            </a:pPr>
            <a:r>
              <a:rPr lang="en-US" sz="2350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Seymour Library  ·  Board of Trustees Report 2023–2025</a:t>
            </a:r>
            <a:endParaRPr sz="207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6"/>
          <p:cNvSpPr/>
          <p:nvPr/>
        </p:nvSpPr>
        <p:spPr>
          <a:xfrm>
            <a:off x="548640" y="32004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ts val="1890"/>
              <a:buFont typeface="Calibri"/>
              <a:buNone/>
            </a:pPr>
            <a:r>
              <a:rPr lang="en-US" sz="1890" b="1">
                <a:solidFill>
                  <a:srgbClr val="5B9BD5"/>
                </a:solidFill>
                <a:latin typeface="Calibri"/>
                <a:ea typeface="Calibri"/>
                <a:cs typeface="Calibri"/>
                <a:sym typeface="Calibri"/>
              </a:rPr>
              <a:t>PROGRAMMING</a:t>
            </a:r>
            <a:endParaRPr sz="16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6"/>
          <p:cNvSpPr/>
          <p:nvPr/>
        </p:nvSpPr>
        <p:spPr>
          <a:xfrm>
            <a:off x="548640" y="566928"/>
            <a:ext cx="105156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4300"/>
              <a:buFont typeface="Calibri"/>
              <a:buNone/>
            </a:pPr>
            <a:r>
              <a:rPr lang="en-US" sz="43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Program Attendance by Audience</a:t>
            </a:r>
            <a:endParaRPr sz="3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48" name="Google Shape;148;p6"/>
          <p:cNvGraphicFramePr/>
          <p:nvPr/>
        </p:nvGraphicFramePr>
        <p:xfrm>
          <a:off x="548640" y="1371600"/>
          <a:ext cx="7040880" cy="4663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9" name="Google Shape;149;p6"/>
          <p:cNvSpPr/>
          <p:nvPr/>
        </p:nvSpPr>
        <p:spPr>
          <a:xfrm>
            <a:off x="7818120" y="1371600"/>
            <a:ext cx="3794760" cy="5138928"/>
          </a:xfrm>
          <a:prstGeom prst="roundRect">
            <a:avLst>
              <a:gd name="adj" fmla="val 1446"/>
            </a:avLst>
          </a:prstGeom>
          <a:solidFill>
            <a:srgbClr val="F7F4ED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6"/>
          <p:cNvSpPr/>
          <p:nvPr/>
        </p:nvSpPr>
        <p:spPr>
          <a:xfrm>
            <a:off x="8046720" y="1536192"/>
            <a:ext cx="333756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2250"/>
              <a:buFont typeface="Calibri"/>
              <a:buNone/>
            </a:pPr>
            <a:r>
              <a:rPr lang="en-US" sz="225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Key Takeaway</a:t>
            </a:r>
            <a:endParaRPr sz="197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6"/>
          <p:cNvSpPr/>
          <p:nvPr/>
        </p:nvSpPr>
        <p:spPr>
          <a:xfrm>
            <a:off x="8046720" y="1920240"/>
            <a:ext cx="3337560" cy="459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7800" marR="0" lvl="0" indent="-17780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750"/>
              <a:buFont typeface="Calibri"/>
              <a:buChar char="▪"/>
            </a:pPr>
            <a:r>
              <a:rPr lang="en-US" sz="1800" dirty="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Combined programming (family/multi-audience) is a rapidly growing service area, up more than sevenfold — from 470 attendees in 2023 to 3,538 in 2025.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marR="0" lvl="0" indent="-177800" algn="l" rtl="0">
              <a:spcBef>
                <a:spcPts val="900"/>
              </a:spcBef>
              <a:spcAft>
                <a:spcPts val="0"/>
              </a:spcAft>
              <a:buClr>
                <a:srgbClr val="26241F"/>
              </a:buClr>
              <a:buSzPts val="1750"/>
              <a:buFont typeface="Calibri"/>
              <a:buChar char="▪"/>
            </a:pPr>
            <a:r>
              <a:rPr lang="en-US" sz="1800" dirty="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Children's programs remain the largest single audience every year.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marR="0" lvl="0" indent="-177800" algn="l" rtl="0">
              <a:spcBef>
                <a:spcPts val="900"/>
              </a:spcBef>
              <a:spcAft>
                <a:spcPts val="0"/>
              </a:spcAft>
              <a:buClr>
                <a:srgbClr val="26241F"/>
              </a:buClr>
              <a:buSzPts val="1750"/>
              <a:buFont typeface="Calibri"/>
              <a:buChar char="▪"/>
            </a:pPr>
            <a:r>
              <a:rPr lang="en-US" sz="1800" dirty="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Adult attendance has declined the most sharply, from 4,082 to 978.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marR="0" lvl="0" indent="-177800" algn="l" rtl="0">
              <a:spcBef>
                <a:spcPts val="900"/>
              </a:spcBef>
              <a:spcAft>
                <a:spcPts val="0"/>
              </a:spcAft>
              <a:buClr>
                <a:srgbClr val="26241F"/>
              </a:buClr>
              <a:buSzPts val="1750"/>
              <a:buFont typeface="Calibri"/>
              <a:buChar char="▪"/>
            </a:pPr>
            <a:r>
              <a:rPr lang="en-US" sz="1800" dirty="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Teen attendance has stayed relatively stable across all three years.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6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E695C"/>
              </a:buClr>
              <a:buSzPts val="1750"/>
              <a:buFont typeface="Calibri"/>
              <a:buNone/>
            </a:pPr>
            <a:r>
              <a:rPr lang="en-US" sz="175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SEYMOUR LIBRARY  |  ANNUAL REPORT 2023–2025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6"/>
          <p:cNvSpPr/>
          <p:nvPr/>
        </p:nvSpPr>
        <p:spPr>
          <a:xfrm>
            <a:off x="11430000" y="6510528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6E695C"/>
              </a:buClr>
              <a:buSzPts val="1750"/>
              <a:buFont typeface="Calibri"/>
              <a:buNone/>
            </a:pPr>
            <a:r>
              <a:rPr lang="en-US" sz="175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7"/>
          <p:cNvSpPr txBox="1"/>
          <p:nvPr/>
        </p:nvSpPr>
        <p:spPr>
          <a:xfrm>
            <a:off x="548640" y="320040"/>
            <a:ext cx="100584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50" b="1" i="0">
                <a:solidFill>
                  <a:srgbClr val="5B9BD5"/>
                </a:solidFill>
                <a:latin typeface="Calibri"/>
                <a:ea typeface="Calibri"/>
                <a:cs typeface="Calibri"/>
                <a:sym typeface="Calibri"/>
              </a:rPr>
              <a:t>PROGRAMMING GALLERY</a:t>
            </a:r>
            <a:endParaRPr/>
          </a:p>
        </p:txBody>
      </p:sp>
      <p:sp>
        <p:nvSpPr>
          <p:cNvPr id="159" name="Google Shape;159;p7"/>
          <p:cNvSpPr txBox="1"/>
          <p:nvPr/>
        </p:nvSpPr>
        <p:spPr>
          <a:xfrm>
            <a:off x="548640" y="566928"/>
            <a:ext cx="1078992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80" b="1" i="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Learning &amp; Discovery</a:t>
            </a:r>
            <a:endParaRPr/>
          </a:p>
        </p:txBody>
      </p:sp>
      <p:sp>
        <p:nvSpPr>
          <p:cNvPr id="160" name="Google Shape;160;p7"/>
          <p:cNvSpPr txBox="1"/>
          <p:nvPr/>
        </p:nvSpPr>
        <p:spPr>
          <a:xfrm>
            <a:off x="548640" y="1170432"/>
            <a:ext cx="1106424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0" i="1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Hands-on science, nature, and literacy programming across all ages.</a:t>
            </a:r>
            <a:endParaRPr/>
          </a:p>
        </p:txBody>
      </p:sp>
      <p:sp>
        <p:nvSpPr>
          <p:cNvPr id="161" name="Google Shape;161;p7"/>
          <p:cNvSpPr txBox="1"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SEYMOUR LIBRARY  |  ANNUAL REPORT 2023–2025</a:t>
            </a:r>
            <a:endParaRPr/>
          </a:p>
        </p:txBody>
      </p:sp>
      <p:sp>
        <p:nvSpPr>
          <p:cNvPr id="162" name="Google Shape;162;p7"/>
          <p:cNvSpPr txBox="1"/>
          <p:nvPr/>
        </p:nvSpPr>
        <p:spPr>
          <a:xfrm>
            <a:off x="11430000" y="6510528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/>
          </a:p>
        </p:txBody>
      </p:sp>
      <p:pic>
        <p:nvPicPr>
          <p:cNvPr id="163" name="Google Shape;163;p7" descr="image.png"/>
          <p:cNvPicPr preferRelativeResize="0"/>
          <p:nvPr/>
        </p:nvPicPr>
        <p:blipFill rotWithShape="1">
          <a:blip r:embed="rId3">
            <a:alphaModFix/>
          </a:blip>
          <a:srcRect l="12535" r="12535"/>
          <a:stretch/>
        </p:blipFill>
        <p:spPr>
          <a:xfrm>
            <a:off x="548640" y="1691640"/>
            <a:ext cx="2081174" cy="3703320"/>
          </a:xfrm>
          <a:prstGeom prst="rect">
            <a:avLst/>
          </a:prstGeom>
          <a:noFill/>
          <a:ln w="9525" cap="flat" cmpd="sng">
            <a:solidFill>
              <a:srgbClr val="DAD5C8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64" name="Google Shape;164;p7"/>
          <p:cNvSpPr txBox="1"/>
          <p:nvPr/>
        </p:nvSpPr>
        <p:spPr>
          <a:xfrm>
            <a:off x="548640" y="5468112"/>
            <a:ext cx="2081174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5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Wildlife Encounter</a:t>
            </a:r>
            <a:endParaRPr/>
          </a:p>
        </p:txBody>
      </p:sp>
      <p:pic>
        <p:nvPicPr>
          <p:cNvPr id="165" name="Google Shape;165;p7" descr="image.png"/>
          <p:cNvPicPr preferRelativeResize="0"/>
          <p:nvPr/>
        </p:nvPicPr>
        <p:blipFill rotWithShape="1">
          <a:blip r:embed="rId4">
            <a:alphaModFix/>
          </a:blip>
          <a:srcRect l="12535" r="12535"/>
          <a:stretch/>
        </p:blipFill>
        <p:spPr>
          <a:xfrm>
            <a:off x="2794406" y="1691640"/>
            <a:ext cx="2081174" cy="3703320"/>
          </a:xfrm>
          <a:prstGeom prst="rect">
            <a:avLst/>
          </a:prstGeom>
          <a:noFill/>
          <a:ln w="9525" cap="flat" cmpd="sng">
            <a:solidFill>
              <a:srgbClr val="DAD5C8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66" name="Google Shape;166;p7"/>
          <p:cNvSpPr txBox="1"/>
          <p:nvPr/>
        </p:nvSpPr>
        <p:spPr>
          <a:xfrm>
            <a:off x="2794406" y="5468112"/>
            <a:ext cx="2081174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5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Science Experiment</a:t>
            </a:r>
            <a:endParaRPr/>
          </a:p>
        </p:txBody>
      </p:sp>
      <p:pic>
        <p:nvPicPr>
          <p:cNvPr id="167" name="Google Shape;167;p7" descr="1788302130479_image.png"/>
          <p:cNvPicPr preferRelativeResize="0"/>
          <p:nvPr/>
        </p:nvPicPr>
        <p:blipFill rotWithShape="1">
          <a:blip r:embed="rId5">
            <a:alphaModFix/>
          </a:blip>
          <a:srcRect l="28926" r="28926"/>
          <a:stretch/>
        </p:blipFill>
        <p:spPr>
          <a:xfrm>
            <a:off x="5040172" y="1691640"/>
            <a:ext cx="2081174" cy="3703320"/>
          </a:xfrm>
          <a:prstGeom prst="rect">
            <a:avLst/>
          </a:prstGeom>
          <a:noFill/>
          <a:ln w="9525" cap="flat" cmpd="sng">
            <a:solidFill>
              <a:srgbClr val="DAD5C8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68" name="Google Shape;168;p7"/>
          <p:cNvSpPr txBox="1"/>
          <p:nvPr/>
        </p:nvSpPr>
        <p:spPr>
          <a:xfrm>
            <a:off x="5040172" y="5468112"/>
            <a:ext cx="2081174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5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Community Turnout</a:t>
            </a:r>
            <a:endParaRPr/>
          </a:p>
        </p:txBody>
      </p:sp>
      <p:pic>
        <p:nvPicPr>
          <p:cNvPr id="169" name="Google Shape;169;p7" descr="image.png"/>
          <p:cNvPicPr preferRelativeResize="0"/>
          <p:nvPr/>
        </p:nvPicPr>
        <p:blipFill rotWithShape="1">
          <a:blip r:embed="rId6">
            <a:alphaModFix/>
          </a:blip>
          <a:srcRect l="12535" r="12535"/>
          <a:stretch/>
        </p:blipFill>
        <p:spPr>
          <a:xfrm>
            <a:off x="7285939" y="1691640"/>
            <a:ext cx="2081174" cy="3703320"/>
          </a:xfrm>
          <a:prstGeom prst="rect">
            <a:avLst/>
          </a:prstGeom>
          <a:noFill/>
          <a:ln w="9525" cap="flat" cmpd="sng">
            <a:solidFill>
              <a:srgbClr val="DAD5C8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70" name="Google Shape;170;p7"/>
          <p:cNvSpPr txBox="1"/>
          <p:nvPr/>
        </p:nvSpPr>
        <p:spPr>
          <a:xfrm>
            <a:off x="7285939" y="5468112"/>
            <a:ext cx="2081174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5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STEM Building Club</a:t>
            </a:r>
            <a:endParaRPr/>
          </a:p>
        </p:txBody>
      </p:sp>
      <p:pic>
        <p:nvPicPr>
          <p:cNvPr id="171" name="Google Shape;171;p7" descr="image.png"/>
          <p:cNvPicPr preferRelativeResize="0"/>
          <p:nvPr/>
        </p:nvPicPr>
        <p:blipFill rotWithShape="1">
          <a:blip r:embed="rId7">
            <a:alphaModFix/>
          </a:blip>
          <a:srcRect l="12535" r="12535"/>
          <a:stretch/>
        </p:blipFill>
        <p:spPr>
          <a:xfrm>
            <a:off x="9531705" y="1691640"/>
            <a:ext cx="2081174" cy="3703320"/>
          </a:xfrm>
          <a:prstGeom prst="rect">
            <a:avLst/>
          </a:prstGeom>
          <a:noFill/>
          <a:ln w="9525" cap="flat" cmpd="sng">
            <a:solidFill>
              <a:srgbClr val="DAD5C8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72" name="Google Shape;172;p7"/>
          <p:cNvSpPr txBox="1"/>
          <p:nvPr/>
        </p:nvSpPr>
        <p:spPr>
          <a:xfrm>
            <a:off x="9531705" y="5468112"/>
            <a:ext cx="2081174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8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Story Walk® in the Woods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8"/>
          <p:cNvSpPr/>
          <p:nvPr/>
        </p:nvSpPr>
        <p:spPr>
          <a:xfrm>
            <a:off x="548640" y="32004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ts val="1890"/>
              <a:buFont typeface="Calibri"/>
              <a:buNone/>
            </a:pPr>
            <a:r>
              <a:rPr lang="en-US" sz="1890" b="1">
                <a:solidFill>
                  <a:srgbClr val="5B9BD5"/>
                </a:solidFill>
                <a:latin typeface="Calibri"/>
                <a:ea typeface="Calibri"/>
                <a:cs typeface="Calibri"/>
                <a:sym typeface="Calibri"/>
              </a:rPr>
              <a:t>FINANCIAL OVERVIEW</a:t>
            </a:r>
            <a:endParaRPr sz="16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8"/>
          <p:cNvSpPr/>
          <p:nvPr/>
        </p:nvSpPr>
        <p:spPr>
          <a:xfrm>
            <a:off x="548640" y="566928"/>
            <a:ext cx="105156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4300"/>
              <a:buFont typeface="Calibri"/>
              <a:buNone/>
            </a:pPr>
            <a:r>
              <a:rPr lang="en-US" sz="43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Revenue Sources, 2023–2025</a:t>
            </a:r>
            <a:endParaRPr sz="3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80" name="Google Shape;180;p8"/>
          <p:cNvGraphicFramePr/>
          <p:nvPr/>
        </p:nvGraphicFramePr>
        <p:xfrm>
          <a:off x="548640" y="1417320"/>
          <a:ext cx="7772400" cy="4434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1" name="Google Shape;181;p8"/>
          <p:cNvSpPr/>
          <p:nvPr/>
        </p:nvSpPr>
        <p:spPr>
          <a:xfrm>
            <a:off x="1550963" y="2683295"/>
            <a:ext cx="17373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1890"/>
              <a:buFont typeface="Calibri"/>
              <a:buNone/>
            </a:pPr>
            <a:r>
              <a:rPr lang="en-US" sz="1890" b="1" dirty="0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$595,574</a:t>
            </a:r>
            <a:endParaRPr sz="162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8"/>
          <p:cNvSpPr/>
          <p:nvPr/>
        </p:nvSpPr>
        <p:spPr>
          <a:xfrm>
            <a:off x="3794760" y="2692908"/>
            <a:ext cx="17373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1890"/>
              <a:buFont typeface="Calibri"/>
              <a:buNone/>
            </a:pPr>
            <a:r>
              <a:rPr lang="en-US" sz="1890" b="1" dirty="0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$593,937</a:t>
            </a:r>
            <a:endParaRPr sz="162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8"/>
          <p:cNvSpPr/>
          <p:nvPr/>
        </p:nvSpPr>
        <p:spPr>
          <a:xfrm>
            <a:off x="6096000" y="1581912"/>
            <a:ext cx="17373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1890"/>
              <a:buFont typeface="Calibri"/>
              <a:buNone/>
            </a:pPr>
            <a:r>
              <a:rPr lang="en-US" sz="1890" b="1" dirty="0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$925,293</a:t>
            </a:r>
            <a:endParaRPr sz="162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8"/>
          <p:cNvSpPr/>
          <p:nvPr/>
        </p:nvSpPr>
        <p:spPr>
          <a:xfrm>
            <a:off x="548640" y="6062472"/>
            <a:ext cx="77724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474740"/>
              </a:buClr>
              <a:buSzPts val="1420"/>
              <a:buFont typeface="Calibri"/>
              <a:buNone/>
            </a:pPr>
            <a:r>
              <a:rPr lang="en-US" sz="1420" dirty="0">
                <a:solidFill>
                  <a:srgbClr val="474740"/>
                </a:solidFill>
                <a:latin typeface="Calibri"/>
                <a:ea typeface="Calibri"/>
                <a:cs typeface="Calibri"/>
                <a:sym typeface="Calibri"/>
              </a:rPr>
              <a:t>TOTAL REVENUE BY YEAR</a:t>
            </a:r>
            <a:endParaRPr sz="13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8"/>
          <p:cNvSpPr/>
          <p:nvPr/>
        </p:nvSpPr>
        <p:spPr>
          <a:xfrm>
            <a:off x="8549640" y="1417319"/>
            <a:ext cx="3063240" cy="4984115"/>
          </a:xfrm>
          <a:prstGeom prst="roundRect">
            <a:avLst>
              <a:gd name="adj" fmla="val 1791"/>
            </a:avLst>
          </a:prstGeom>
          <a:solidFill>
            <a:srgbClr val="F7F4ED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8"/>
          <p:cNvSpPr/>
          <p:nvPr/>
        </p:nvSpPr>
        <p:spPr>
          <a:xfrm>
            <a:off x="8778240" y="1581912"/>
            <a:ext cx="301752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2250"/>
              <a:buFont typeface="Calibri"/>
              <a:buNone/>
            </a:pPr>
            <a:r>
              <a:rPr lang="en-US" sz="225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Highlight</a:t>
            </a:r>
            <a:endParaRPr sz="197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8"/>
          <p:cNvSpPr/>
          <p:nvPr/>
        </p:nvSpPr>
        <p:spPr>
          <a:xfrm>
            <a:off x="8778240" y="1965960"/>
            <a:ext cx="2880360" cy="4435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7800" marR="0" lvl="0" indent="-17780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750"/>
              <a:buFont typeface="Calibri"/>
              <a:buChar char="▪"/>
            </a:pPr>
            <a:r>
              <a:rPr lang="en-US" sz="175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The O'Toole Estate Bequest lifted Donations &amp; Bequests from $18,853 in 2024 to $284,925 in 2025.</a:t>
            </a:r>
            <a:endParaRPr sz="1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marR="0" lvl="0" indent="-177800" algn="l" rtl="0">
              <a:spcBef>
                <a:spcPts val="900"/>
              </a:spcBef>
              <a:spcAft>
                <a:spcPts val="0"/>
              </a:spcAft>
              <a:buClr>
                <a:srgbClr val="26241F"/>
              </a:buClr>
              <a:buSzPts val="1750"/>
              <a:buFont typeface="Calibri"/>
              <a:buChar char="▪"/>
            </a:pPr>
            <a:r>
              <a:rPr lang="en-US" sz="175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That single gift drove total 2025 revenue to $925,293 — well above the 2023–2024 run rate of roughly $595,000.</a:t>
            </a:r>
            <a:endParaRPr sz="1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marR="0" lvl="0" indent="-177800" algn="l" rtl="0">
              <a:spcBef>
                <a:spcPts val="900"/>
              </a:spcBef>
              <a:spcAft>
                <a:spcPts val="0"/>
              </a:spcAft>
              <a:buClr>
                <a:srgbClr val="26241F"/>
              </a:buClr>
              <a:buSzPts val="1750"/>
              <a:buFont typeface="Calibri"/>
              <a:buChar char="▪"/>
            </a:pPr>
            <a:r>
              <a:rPr lang="en-US" sz="175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Municipal support remained the steady base of revenue in every year.</a:t>
            </a:r>
            <a:endParaRPr sz="1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marR="0" lvl="0" indent="-177800" algn="l" rtl="0">
              <a:spcBef>
                <a:spcPts val="900"/>
              </a:spcBef>
              <a:spcAft>
                <a:spcPts val="0"/>
              </a:spcAft>
              <a:buClr>
                <a:srgbClr val="26241F"/>
              </a:buClr>
              <a:buSzPts val="1750"/>
              <a:buFont typeface="Calibri"/>
              <a:buChar char="▪"/>
            </a:pPr>
            <a:r>
              <a:rPr lang="en-US" sz="175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Figures verified against the audited monthly financial reports for 2023–2025.</a:t>
            </a:r>
            <a:endParaRPr sz="1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8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E695C"/>
              </a:buClr>
              <a:buSzPts val="1750"/>
              <a:buFont typeface="Calibri"/>
              <a:buNone/>
            </a:pPr>
            <a:r>
              <a:rPr lang="en-US" sz="175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SEYMOUR LIBRARY  |  ANNUAL REPORT 2023–2025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8"/>
          <p:cNvSpPr/>
          <p:nvPr/>
        </p:nvSpPr>
        <p:spPr>
          <a:xfrm>
            <a:off x="11430000" y="6510528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6E695C"/>
              </a:buClr>
              <a:buSzPts val="1750"/>
              <a:buFont typeface="Calibri"/>
              <a:buNone/>
            </a:pPr>
            <a:r>
              <a:rPr lang="en-US" sz="175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9"/>
          <p:cNvSpPr/>
          <p:nvPr/>
        </p:nvSpPr>
        <p:spPr>
          <a:xfrm>
            <a:off x="548640" y="32004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ts val="1890"/>
              <a:buFont typeface="Calibri"/>
              <a:buNone/>
            </a:pPr>
            <a:r>
              <a:rPr lang="en-US" sz="1890" b="1">
                <a:solidFill>
                  <a:srgbClr val="5B9BD5"/>
                </a:solidFill>
                <a:latin typeface="Calibri"/>
                <a:ea typeface="Calibri"/>
                <a:cs typeface="Calibri"/>
                <a:sym typeface="Calibri"/>
              </a:rPr>
              <a:t>FINANCIAL OVERVIEW</a:t>
            </a:r>
            <a:endParaRPr sz="16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9"/>
          <p:cNvSpPr/>
          <p:nvPr/>
        </p:nvSpPr>
        <p:spPr>
          <a:xfrm>
            <a:off x="548640" y="566928"/>
            <a:ext cx="105156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4300"/>
              <a:buFont typeface="Calibri"/>
              <a:buNone/>
            </a:pPr>
            <a:r>
              <a:rPr lang="en-US" sz="43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Expense Allocation, 2023–2025</a:t>
            </a:r>
            <a:endParaRPr sz="3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97" name="Google Shape;197;p9"/>
          <p:cNvGraphicFramePr/>
          <p:nvPr/>
        </p:nvGraphicFramePr>
        <p:xfrm>
          <a:off x="548640" y="1417320"/>
          <a:ext cx="7772400" cy="4434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98" name="Google Shape;198;p9"/>
          <p:cNvSpPr/>
          <p:nvPr/>
        </p:nvSpPr>
        <p:spPr>
          <a:xfrm>
            <a:off x="8549640" y="1417320"/>
            <a:ext cx="3337560" cy="4892040"/>
          </a:xfrm>
          <a:prstGeom prst="roundRect">
            <a:avLst>
              <a:gd name="adj" fmla="val 1791"/>
            </a:avLst>
          </a:prstGeom>
          <a:solidFill>
            <a:srgbClr val="F7F4ED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9"/>
          <p:cNvSpPr/>
          <p:nvPr/>
        </p:nvSpPr>
        <p:spPr>
          <a:xfrm>
            <a:off x="8778240" y="1581912"/>
            <a:ext cx="260604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2250"/>
              <a:buFont typeface="Calibri"/>
              <a:buNone/>
            </a:pPr>
            <a:r>
              <a:rPr lang="en-US" sz="225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Callout</a:t>
            </a:r>
            <a:endParaRPr sz="197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9"/>
          <p:cNvSpPr/>
          <p:nvPr/>
        </p:nvSpPr>
        <p:spPr>
          <a:xfrm>
            <a:off x="8778240" y="1965960"/>
            <a:ext cx="3108960" cy="4435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7800" marR="0" lvl="0" indent="-17780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Char char="▪"/>
            </a:pPr>
            <a:r>
              <a:rPr lang="en-US" sz="2000" dirty="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Personnel remains the Library's largest strategic investment in every year, growing from $374,352 to $477,632.</a:t>
            </a: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marR="0" lvl="0" indent="-177800" algn="l" rtl="0">
              <a:spcBef>
                <a:spcPts val="90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Char char="▪"/>
            </a:pPr>
            <a:r>
              <a:rPr lang="en-US" sz="2000" dirty="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Capital Projects spiked in 2024 ($234,734) for restroom and flooring renovations, then dropped sharply in 2025.</a:t>
            </a: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marR="0" lvl="0" indent="-177800" algn="l" rtl="0">
              <a:spcBef>
                <a:spcPts val="900"/>
              </a:spcBef>
              <a:spcAft>
                <a:spcPts val="0"/>
              </a:spcAft>
              <a:buClr>
                <a:srgbClr val="26241F"/>
              </a:buClr>
              <a:buSzPts val="1900"/>
              <a:buFont typeface="Calibri"/>
              <a:buChar char="▪"/>
            </a:pPr>
            <a:r>
              <a:rPr lang="en-US" sz="2000" dirty="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Contractual operations costs held roughly steady across the period.</a:t>
            </a: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9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E695C"/>
              </a:buClr>
              <a:buSzPts val="1750"/>
              <a:buFont typeface="Calibri"/>
              <a:buNone/>
            </a:pPr>
            <a:r>
              <a:rPr lang="en-US" sz="175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SEYMOUR LIBRARY  |  ANNUAL REPORT 2023–2025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9"/>
          <p:cNvSpPr/>
          <p:nvPr/>
        </p:nvSpPr>
        <p:spPr>
          <a:xfrm>
            <a:off x="11430000" y="6510528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6E695C"/>
              </a:buClr>
              <a:buSzPts val="1750"/>
              <a:buFont typeface="Calibri"/>
              <a:buNone/>
            </a:pPr>
            <a:r>
              <a:rPr lang="en-US" sz="175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0"/>
          <p:cNvSpPr/>
          <p:nvPr/>
        </p:nvSpPr>
        <p:spPr>
          <a:xfrm>
            <a:off x="548640" y="32004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ts val="1890"/>
              <a:buFont typeface="Calibri"/>
              <a:buNone/>
            </a:pPr>
            <a:r>
              <a:rPr lang="en-US" sz="1890" b="1">
                <a:solidFill>
                  <a:srgbClr val="5B9BD5"/>
                </a:solidFill>
                <a:latin typeface="Calibri"/>
                <a:ea typeface="Calibri"/>
                <a:cs typeface="Calibri"/>
                <a:sym typeface="Calibri"/>
              </a:rPr>
              <a:t>FINANCIAL OVERVIEW</a:t>
            </a:r>
            <a:endParaRPr sz="162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10"/>
          <p:cNvSpPr/>
          <p:nvPr/>
        </p:nvSpPr>
        <p:spPr>
          <a:xfrm>
            <a:off x="548640" y="566928"/>
            <a:ext cx="105156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4300"/>
              <a:buFont typeface="Calibri"/>
              <a:buNone/>
            </a:pPr>
            <a:r>
              <a:rPr lang="en-US" sz="4300" b="1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Where Every Dollar Goes — 2025 Expenses</a:t>
            </a:r>
            <a:endParaRPr sz="3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10" name="Google Shape;210;p10"/>
          <p:cNvGraphicFramePr/>
          <p:nvPr/>
        </p:nvGraphicFramePr>
        <p:xfrm>
          <a:off x="548640" y="2377440"/>
          <a:ext cx="11064240" cy="137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11" name="Google Shape;211;p10"/>
          <p:cNvSpPr/>
          <p:nvPr/>
        </p:nvSpPr>
        <p:spPr>
          <a:xfrm>
            <a:off x="548640" y="4206240"/>
            <a:ext cx="2606040" cy="1371600"/>
          </a:xfrm>
          <a:prstGeom prst="roundRect">
            <a:avLst>
              <a:gd name="adj" fmla="val 4667"/>
            </a:avLst>
          </a:prstGeom>
          <a:solidFill>
            <a:srgbClr val="FFFFFF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10"/>
          <p:cNvSpPr/>
          <p:nvPr/>
        </p:nvSpPr>
        <p:spPr>
          <a:xfrm>
            <a:off x="777240" y="4407408"/>
            <a:ext cx="365760" cy="365760"/>
          </a:xfrm>
          <a:prstGeom prst="rect">
            <a:avLst/>
          </a:prstGeom>
          <a:solidFill>
            <a:srgbClr val="1F4E7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10"/>
          <p:cNvSpPr/>
          <p:nvPr/>
        </p:nvSpPr>
        <p:spPr>
          <a:xfrm>
            <a:off x="777240" y="4828032"/>
            <a:ext cx="21488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3780"/>
              <a:buFont typeface="Calibri"/>
              <a:buNone/>
            </a:pPr>
            <a:r>
              <a:rPr lang="en-US" sz="378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67%</a:t>
            </a:r>
            <a:endParaRPr sz="339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10"/>
          <p:cNvSpPr/>
          <p:nvPr/>
        </p:nvSpPr>
        <p:spPr>
          <a:xfrm>
            <a:off x="777240" y="5266944"/>
            <a:ext cx="214884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890"/>
              <a:buFont typeface="Calibri"/>
              <a:buNone/>
            </a:pPr>
            <a:r>
              <a:rPr lang="en-US" sz="189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Payroll &amp; Benefits</a:t>
            </a:r>
            <a:endParaRPr sz="154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10"/>
          <p:cNvSpPr/>
          <p:nvPr/>
        </p:nvSpPr>
        <p:spPr>
          <a:xfrm>
            <a:off x="3337560" y="4206240"/>
            <a:ext cx="2606040" cy="1371600"/>
          </a:xfrm>
          <a:prstGeom prst="roundRect">
            <a:avLst>
              <a:gd name="adj" fmla="val 4667"/>
            </a:avLst>
          </a:prstGeom>
          <a:solidFill>
            <a:srgbClr val="FFFFFF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10"/>
          <p:cNvSpPr/>
          <p:nvPr/>
        </p:nvSpPr>
        <p:spPr>
          <a:xfrm>
            <a:off x="3566160" y="4407408"/>
            <a:ext cx="365760" cy="365760"/>
          </a:xfrm>
          <a:prstGeom prst="rect">
            <a:avLst/>
          </a:prstGeom>
          <a:solidFill>
            <a:srgbClr val="5B9BD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10"/>
          <p:cNvSpPr/>
          <p:nvPr/>
        </p:nvSpPr>
        <p:spPr>
          <a:xfrm>
            <a:off x="3566160" y="4828032"/>
            <a:ext cx="21488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3780"/>
              <a:buFont typeface="Calibri"/>
              <a:buNone/>
            </a:pPr>
            <a:r>
              <a:rPr lang="en-US" sz="378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18%</a:t>
            </a:r>
            <a:endParaRPr sz="339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10"/>
          <p:cNvSpPr/>
          <p:nvPr/>
        </p:nvSpPr>
        <p:spPr>
          <a:xfrm>
            <a:off x="3566160" y="5266944"/>
            <a:ext cx="214884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570"/>
              <a:buFont typeface="Calibri"/>
              <a:buNone/>
            </a:pPr>
            <a:r>
              <a:rPr lang="en-US" sz="157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Contractual Operations</a:t>
            </a:r>
            <a:endParaRPr sz="128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10"/>
          <p:cNvSpPr/>
          <p:nvPr/>
        </p:nvSpPr>
        <p:spPr>
          <a:xfrm>
            <a:off x="6126480" y="4206240"/>
            <a:ext cx="2606040" cy="1371600"/>
          </a:xfrm>
          <a:prstGeom prst="roundRect">
            <a:avLst>
              <a:gd name="adj" fmla="val 4667"/>
            </a:avLst>
          </a:prstGeom>
          <a:solidFill>
            <a:srgbClr val="FFFFFF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10"/>
          <p:cNvSpPr/>
          <p:nvPr/>
        </p:nvSpPr>
        <p:spPr>
          <a:xfrm>
            <a:off x="6355080" y="4407408"/>
            <a:ext cx="365760" cy="365760"/>
          </a:xfrm>
          <a:prstGeom prst="rect">
            <a:avLst/>
          </a:prstGeom>
          <a:solidFill>
            <a:srgbClr val="D6A75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10"/>
          <p:cNvSpPr/>
          <p:nvPr/>
        </p:nvSpPr>
        <p:spPr>
          <a:xfrm>
            <a:off x="6355080" y="4828032"/>
            <a:ext cx="21488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3780"/>
              <a:buFont typeface="Calibri"/>
              <a:buNone/>
            </a:pPr>
            <a:r>
              <a:rPr lang="en-US" sz="378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14%</a:t>
            </a:r>
            <a:endParaRPr sz="339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10"/>
          <p:cNvSpPr/>
          <p:nvPr/>
        </p:nvSpPr>
        <p:spPr>
          <a:xfrm>
            <a:off x="6355080" y="5266944"/>
            <a:ext cx="214884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890"/>
              <a:buFont typeface="Calibri"/>
              <a:buNone/>
            </a:pPr>
            <a:r>
              <a:rPr lang="en-US" sz="189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Other Services</a:t>
            </a:r>
            <a:endParaRPr sz="154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10"/>
          <p:cNvSpPr/>
          <p:nvPr/>
        </p:nvSpPr>
        <p:spPr>
          <a:xfrm>
            <a:off x="8915400" y="4206240"/>
            <a:ext cx="2606040" cy="1371600"/>
          </a:xfrm>
          <a:prstGeom prst="roundRect">
            <a:avLst>
              <a:gd name="adj" fmla="val 4667"/>
            </a:avLst>
          </a:prstGeom>
          <a:solidFill>
            <a:srgbClr val="FFFFFF"/>
          </a:solidFill>
          <a:ln w="9525" cap="flat" cmpd="sng">
            <a:solidFill>
              <a:srgbClr val="E4DF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10"/>
          <p:cNvSpPr/>
          <p:nvPr/>
        </p:nvSpPr>
        <p:spPr>
          <a:xfrm>
            <a:off x="9144000" y="4407408"/>
            <a:ext cx="365760" cy="365760"/>
          </a:xfrm>
          <a:prstGeom prst="rect">
            <a:avLst/>
          </a:prstGeom>
          <a:solidFill>
            <a:srgbClr val="C9C2A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10"/>
          <p:cNvSpPr/>
          <p:nvPr/>
        </p:nvSpPr>
        <p:spPr>
          <a:xfrm>
            <a:off x="9144000" y="4828032"/>
            <a:ext cx="21488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F4E79"/>
              </a:buClr>
              <a:buSzPts val="3780"/>
              <a:buFont typeface="Calibri"/>
              <a:buNone/>
            </a:pPr>
            <a:r>
              <a:rPr lang="en-US" sz="3780" b="1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1%</a:t>
            </a:r>
            <a:endParaRPr sz="339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10"/>
          <p:cNvSpPr/>
          <p:nvPr/>
        </p:nvSpPr>
        <p:spPr>
          <a:xfrm>
            <a:off x="9144000" y="5266944"/>
            <a:ext cx="214884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241F"/>
              </a:buClr>
              <a:buSzPts val="1890"/>
              <a:buFont typeface="Calibri"/>
              <a:buNone/>
            </a:pPr>
            <a:r>
              <a:rPr lang="en-US" sz="1890">
                <a:solidFill>
                  <a:srgbClr val="26241F"/>
                </a:solidFill>
                <a:latin typeface="Calibri"/>
                <a:ea typeface="Calibri"/>
                <a:cs typeface="Calibri"/>
                <a:sym typeface="Calibri"/>
              </a:rPr>
              <a:t>Capital Projects</a:t>
            </a:r>
            <a:endParaRPr sz="154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10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E695C"/>
              </a:buClr>
              <a:buSzPts val="1750"/>
              <a:buFont typeface="Calibri"/>
              <a:buNone/>
            </a:pPr>
            <a:r>
              <a:rPr lang="en-US" sz="175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SEYMOUR LIBRARY  |  ANNUAL REPORT 2023–2025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10"/>
          <p:cNvSpPr/>
          <p:nvPr/>
        </p:nvSpPr>
        <p:spPr>
          <a:xfrm>
            <a:off x="11430000" y="6510528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6E695C"/>
              </a:buClr>
              <a:buSzPts val="1750"/>
              <a:buFont typeface="Calibri"/>
              <a:buNone/>
            </a:pPr>
            <a:r>
              <a:rPr lang="en-US" sz="1750">
                <a:solidFill>
                  <a:srgbClr val="6E695C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4246</Words>
  <Application>Microsoft Office PowerPoint</Application>
  <PresentationFormat>Widescreen</PresentationFormat>
  <Paragraphs>742</Paragraphs>
  <Slides>44</Slides>
  <Notes>43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Seymour Library</dc:creator>
  <cp:lastModifiedBy>Pittman, Patrick</cp:lastModifiedBy>
  <cp:revision>2</cp:revision>
  <cp:lastPrinted>2026-09-07T17:44:05Z</cp:lastPrinted>
  <dcterms:created xsi:type="dcterms:W3CDTF">2026-08-09T18:09:06Z</dcterms:created>
  <dcterms:modified xsi:type="dcterms:W3CDTF">2026-09-07T17:49:10Z</dcterms:modified>
</cp:coreProperties>
</file>